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343" r:id="rId5"/>
    <p:sldId id="359" r:id="rId6"/>
    <p:sldId id="361" r:id="rId7"/>
    <p:sldId id="360" r:id="rId8"/>
    <p:sldId id="362" r:id="rId9"/>
    <p:sldId id="363" r:id="rId10"/>
    <p:sldId id="364" r:id="rId11"/>
    <p:sldId id="369" r:id="rId12"/>
    <p:sldId id="291" r:id="rId13"/>
    <p:sldId id="368" r:id="rId14"/>
    <p:sldId id="367" r:id="rId15"/>
    <p:sldId id="365" r:id="rId16"/>
    <p:sldId id="330" r:id="rId17"/>
    <p:sldId id="355" r:id="rId1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E252D"/>
    <a:srgbClr val="006A8A"/>
    <a:srgbClr val="404040"/>
    <a:srgbClr val="BAB6B6"/>
    <a:srgbClr val="BABABA"/>
    <a:srgbClr val="7C7C7C"/>
    <a:srgbClr val="3C424A"/>
    <a:srgbClr val="383D46"/>
    <a:srgbClr val="313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A565D0-A209-464D-B0A3-013CD90043DE}" v="389" dt="2025-08-27T12:52:25.6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5438" autoAdjust="0"/>
  </p:normalViewPr>
  <p:slideViewPr>
    <p:cSldViewPr snapToGrid="0">
      <p:cViewPr varScale="1">
        <p:scale>
          <a:sx n="116" d="100"/>
          <a:sy n="116" d="100"/>
        </p:scale>
        <p:origin x="258" y="96"/>
      </p:cViewPr>
      <p:guideLst>
        <p:guide orient="horz" pos="2160"/>
        <p:guide pos="3840"/>
      </p:guideLst>
    </p:cSldViewPr>
  </p:slideViewPr>
  <p:notesTextViewPr>
    <p:cViewPr>
      <p:scale>
        <a:sx n="3" d="2"/>
        <a:sy n="3" d="2"/>
      </p:scale>
      <p:origin x="0" y="0"/>
    </p:cViewPr>
  </p:notesTextViewPr>
  <p:sorterViewPr>
    <p:cViewPr>
      <p:scale>
        <a:sx n="77" d="100"/>
        <a:sy n="77"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023092" y="0"/>
            <a:ext cx="3077739" cy="471055"/>
          </a:xfrm>
          <a:prstGeom prst="rect">
            <a:avLst/>
          </a:prstGeom>
        </p:spPr>
        <p:txBody>
          <a:bodyPr vert="horz" lIns="91440" tIns="45720" rIns="91440" bIns="45720" rtlCol="0"/>
          <a:lstStyle>
            <a:lvl1pPr algn="r">
              <a:defRPr sz="1200"/>
            </a:lvl1pPr>
          </a:lstStyle>
          <a:p>
            <a:fld id="{B61A5EBF-98E3-4A69-9655-89E46CED0D8A}" type="datetimeFigureOut">
              <a:rPr lang="en-GB" smtClean="0"/>
              <a:t>28/08/2025</a:t>
            </a:fld>
            <a:endParaRPr lang="en-GB"/>
          </a:p>
        </p:txBody>
      </p:sp>
      <p:sp>
        <p:nvSpPr>
          <p:cNvPr id="4" name="Slide Image Placeholder 3"/>
          <p:cNvSpPr>
            <a:spLocks noGrp="1" noRot="1" noChangeAspect="1"/>
          </p:cNvSpPr>
          <p:nvPr>
            <p:ph type="sldImg" idx="2"/>
          </p:nvPr>
        </p:nvSpPr>
        <p:spPr>
          <a:xfrm>
            <a:off x="733425" y="1173163"/>
            <a:ext cx="5635625" cy="31702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917423"/>
            <a:ext cx="3077739" cy="47105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023092" y="8917423"/>
            <a:ext cx="3077739" cy="471054"/>
          </a:xfrm>
          <a:prstGeom prst="rect">
            <a:avLst/>
          </a:prstGeom>
        </p:spPr>
        <p:txBody>
          <a:bodyPr vert="horz" lIns="91440" tIns="45720" rIns="91440" bIns="45720" rtlCol="0" anchor="b"/>
          <a:lstStyle>
            <a:lvl1pPr algn="r">
              <a:defRPr sz="1200"/>
            </a:lvl1pPr>
          </a:lstStyle>
          <a:p>
            <a:fld id="{9D1EFFE5-10D5-411A-83EB-65F4166CFC3A}" type="slidenum">
              <a:rPr lang="en-GB" smtClean="0"/>
              <a:t>‹#›</a:t>
            </a:fld>
            <a:endParaRPr lang="en-GB"/>
          </a:p>
        </p:txBody>
      </p:sp>
    </p:spTree>
    <p:extLst>
      <p:ext uri="{BB962C8B-B14F-4D97-AF65-F5344CB8AC3E}">
        <p14:creationId xmlns:p14="http://schemas.microsoft.com/office/powerpoint/2010/main" val="2438888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EFFE5-10D5-411A-83EB-65F4166CFC3A}" type="slidenum">
              <a:rPr lang="en-GB" smtClean="0"/>
              <a:t>1</a:t>
            </a:fld>
            <a:endParaRPr lang="en-GB"/>
          </a:p>
        </p:txBody>
      </p:sp>
    </p:spTree>
    <p:extLst>
      <p:ext uri="{BB962C8B-B14F-4D97-AF65-F5344CB8AC3E}">
        <p14:creationId xmlns:p14="http://schemas.microsoft.com/office/powerpoint/2010/main" val="78951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73875-3D6F-9C59-7A7C-22C89D5E02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3CBFA5-0E70-2876-024B-D70377ECC0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655047-1C93-98C8-91AB-3A7493897475}"/>
              </a:ext>
            </a:extLst>
          </p:cNvPr>
          <p:cNvSpPr>
            <a:spLocks noGrp="1"/>
          </p:cNvSpPr>
          <p:nvPr>
            <p:ph type="body" idx="1"/>
          </p:nvPr>
        </p:nvSpPr>
        <p:spPr/>
        <p:txBody>
          <a:bodyPr/>
          <a:lstStyle/>
          <a:p>
            <a:r>
              <a:rPr lang="en-US" dirty="0"/>
              <a:t>A market for climate analytics and forecasts already exists, and it’s growing. But this market is an ad hoc market that hasn’t been designed. Because of the information asymmetries that are intrinsic to long-range climate prediction, the market is vulnerable to a text-book type of market failure. </a:t>
            </a:r>
          </a:p>
          <a:p>
            <a:endParaRPr lang="en-US" dirty="0"/>
          </a:p>
          <a:p>
            <a:r>
              <a:rPr lang="en-US" dirty="0"/>
              <a:t>When the primary deliverable is a forecast – probabilistic of course, then the market could be improved by formally designing it, using insights from mechanism design. This does entail a type of regulation, but it’s preferable to prescriptive standards about models and methods because those types of standards are likely to create barriers to pluralism and innovation.</a:t>
            </a:r>
          </a:p>
          <a:p>
            <a:endParaRPr lang="en-US" dirty="0"/>
          </a:p>
          <a:p>
            <a:r>
              <a:rPr lang="en-US" dirty="0"/>
              <a:t>While providers of climate forecasts would interact with this type of market by trading in prediction markets, there is a  question of how users and buyers of climate forecasts would interact with a market like this. Organisations that need information can sponsor markets, so it is a bit like an X-Prize for climate forecasting, except the market mechanism allows the prize to be distributed in direct proportion to contributions to forecast accuracy.</a:t>
            </a:r>
          </a:p>
          <a:p>
            <a:endParaRPr lang="en-US" dirty="0"/>
          </a:p>
          <a:p>
            <a:r>
              <a:rPr lang="en-US" dirty="0"/>
              <a:t>But who should sponsor the markets? One issue is that the collective forecasts produced by prediction markets typically fit the economist’s definition of a public good: They are “non-rival” – if one person gets a forecast it doesn’t prevent someone else from getting it too – and “non-excludable” because it’s not easy to restrict access only to those who have paid.</a:t>
            </a:r>
          </a:p>
          <a:p>
            <a:endParaRPr lang="en-US" dirty="0"/>
          </a:p>
          <a:p>
            <a:r>
              <a:rPr lang="en-US" dirty="0"/>
              <a:t>Now the government, through science funding agencies, already pays for climate forecasting as a public good and there is no fundamental reason why some of this couldn’t be allocated using a market mechanism – although it be might be a bit radical. However, when it comes to private sector buyers of climate forecasts the non-excludability becomes an issue as competitors could free-ride and benefit from forecast that they have not paid for.</a:t>
            </a:r>
          </a:p>
          <a:p>
            <a:endParaRPr lang="en-US" dirty="0"/>
          </a:p>
          <a:p>
            <a:r>
              <a:rPr lang="en-US" dirty="0"/>
              <a:t>There are alternatives to public funding for public goods, such as assurance contracts in which all members of a group agree to contribute conditional on the other members of the group contributing and these are worth exploring. </a:t>
            </a:r>
          </a:p>
          <a:p>
            <a:endParaRPr lang="en-US" dirty="0"/>
          </a:p>
          <a:p>
            <a:r>
              <a:rPr lang="en-US" dirty="0"/>
              <a:t>Prediction markets could essentially become a new type of scientific institution and, as sponsorship grows, they could influence research priorities.</a:t>
            </a:r>
          </a:p>
          <a:p>
            <a:endParaRPr lang="en-US" dirty="0"/>
          </a:p>
          <a:p>
            <a:endParaRPr lang="en-US" dirty="0"/>
          </a:p>
          <a:p>
            <a:r>
              <a:rPr lang="en-US" dirty="0"/>
              <a:t> </a:t>
            </a:r>
            <a:endParaRPr lang="en-GB" dirty="0"/>
          </a:p>
        </p:txBody>
      </p:sp>
      <p:sp>
        <p:nvSpPr>
          <p:cNvPr id="4" name="Slide Number Placeholder 3">
            <a:extLst>
              <a:ext uri="{FF2B5EF4-FFF2-40B4-BE49-F238E27FC236}">
                <a16:creationId xmlns:a16="http://schemas.microsoft.com/office/drawing/2014/main" id="{34B5268C-30BE-5D60-923A-99BCF306FD90}"/>
              </a:ext>
            </a:extLst>
          </p:cNvPr>
          <p:cNvSpPr>
            <a:spLocks noGrp="1"/>
          </p:cNvSpPr>
          <p:nvPr>
            <p:ph type="sldNum" sz="quarter" idx="5"/>
          </p:nvPr>
        </p:nvSpPr>
        <p:spPr/>
        <p:txBody>
          <a:bodyPr/>
          <a:lstStyle/>
          <a:p>
            <a:fld id="{9D1EFFE5-10D5-411A-83EB-65F4166CFC3A}" type="slidenum">
              <a:rPr lang="en-GB" smtClean="0"/>
              <a:t>11</a:t>
            </a:fld>
            <a:endParaRPr lang="en-GB"/>
          </a:p>
        </p:txBody>
      </p:sp>
    </p:spTree>
    <p:extLst>
      <p:ext uri="{BB962C8B-B14F-4D97-AF65-F5344CB8AC3E}">
        <p14:creationId xmlns:p14="http://schemas.microsoft.com/office/powerpoint/2010/main" val="2918468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EFFE5-10D5-411A-83EB-65F4166CFC3A}" type="slidenum">
              <a:rPr lang="en-GB" smtClean="0"/>
              <a:t>13</a:t>
            </a:fld>
            <a:endParaRPr lang="en-GB"/>
          </a:p>
        </p:txBody>
      </p:sp>
    </p:spTree>
    <p:extLst>
      <p:ext uri="{BB962C8B-B14F-4D97-AF65-F5344CB8AC3E}">
        <p14:creationId xmlns:p14="http://schemas.microsoft.com/office/powerpoint/2010/main" val="3071354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EFFE5-10D5-411A-83EB-65F4166CFC3A}" type="slidenum">
              <a:rPr lang="en-GB" smtClean="0"/>
              <a:t>14</a:t>
            </a:fld>
            <a:endParaRPr lang="en-GB"/>
          </a:p>
        </p:txBody>
      </p:sp>
    </p:spTree>
    <p:extLst>
      <p:ext uri="{BB962C8B-B14F-4D97-AF65-F5344CB8AC3E}">
        <p14:creationId xmlns:p14="http://schemas.microsoft.com/office/powerpoint/2010/main" val="3888812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29C0A-A1CC-3FE1-48D0-79062C5F88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196ABB-247F-B814-FD12-0078350BD0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5064CD-5ACE-5983-98E3-25B0EEDC02B3}"/>
              </a:ext>
            </a:extLst>
          </p:cNvPr>
          <p:cNvSpPr>
            <a:spLocks noGrp="1"/>
          </p:cNvSpPr>
          <p:nvPr>
            <p:ph type="body" idx="1"/>
          </p:nvPr>
        </p:nvSpPr>
        <p:spPr/>
        <p:txBody>
          <a:bodyPr/>
          <a:lstStyle/>
          <a:p>
            <a:r>
              <a:rPr lang="en-US" dirty="0">
                <a:latin typeface="Avenir Next LT Pro" panose="020B0504020202020204" pitchFamily="34" charset="0"/>
              </a:rPr>
              <a:t>The market for climate analytics and forecasts exhibits quite an extreme form of what economists call “information asymmetry” in which sellers know more about the quality of the product than buyers. With short-range weather forecasts, for a few days ahead, it might only take a few months for a forecaster to establish a statistically meaningful track record to demonstrate skill. For seasonal forecasts, with horizons of months, it can take years and for climate forecasts with horizons of decades it is essentially impossible for providers to use out-of-sample track records to show they know what they’re doing. This means users must select a provider without evidence of their quality, this is the “information asymmetry”.</a:t>
            </a:r>
          </a:p>
          <a:p>
            <a:endParaRPr lang="en-US" dirty="0">
              <a:latin typeface="Avenir Next LT Pro" panose="020B0504020202020204" pitchFamily="34" charset="0"/>
            </a:endParaRPr>
          </a:p>
          <a:p>
            <a:r>
              <a:rPr lang="en-US" dirty="0">
                <a:latin typeface="Avenir Next LT Pro" panose="020B0504020202020204" pitchFamily="34" charset="0"/>
              </a:rPr>
              <a:t>The classic paper on information asymmetry was written more than fifty years ago by the economist George Akerlof who went on to win the Nobel Prize in Economics specifically for his contributions to </a:t>
            </a:r>
            <a:r>
              <a:rPr lang="en-US" dirty="0" err="1">
                <a:latin typeface="Avenir Next LT Pro" panose="020B0504020202020204" pitchFamily="34" charset="0"/>
              </a:rPr>
              <a:t>analysing</a:t>
            </a:r>
            <a:r>
              <a:rPr lang="en-US" dirty="0">
                <a:latin typeface="Avenir Next LT Pro" panose="020B0504020202020204" pitchFamily="34" charset="0"/>
              </a:rPr>
              <a:t> markets with asymmetric information. The example he used in his 1970 paper was for used cars, and since the Americans refer to dodgy used cars as “lemons” these markets have become known as “markets for lemons”. </a:t>
            </a:r>
          </a:p>
          <a:p>
            <a:endParaRPr lang="en-US" dirty="0">
              <a:latin typeface="Avenir Next LT Pro" panose="020B0504020202020204" pitchFamily="34" charset="0"/>
            </a:endParaRPr>
          </a:p>
          <a:p>
            <a:r>
              <a:rPr lang="en-US" dirty="0">
                <a:latin typeface="Avenir Next LT Pro" panose="020B0504020202020204" pitchFamily="34" charset="0"/>
              </a:rPr>
              <a:t>One of Akerlof’s insights was that if buyers can’t verify a product is of above average quality they won’t be prepared to pay an above average price. But also, if sellers know they can’t get an above average price they have no incentive to sell above average products. Because of this it’s possible for a market to enter a so-called “death spiral” of falling quality and falling prices.</a:t>
            </a:r>
          </a:p>
          <a:p>
            <a:endParaRPr lang="en-US" dirty="0">
              <a:latin typeface="Avenir Next LT Pro" panose="020B0504020202020204" pitchFamily="34" charset="0"/>
            </a:endParaRPr>
          </a:p>
          <a:p>
            <a:r>
              <a:rPr lang="en-US" dirty="0">
                <a:latin typeface="Avenir Next LT Pro" panose="020B0504020202020204" pitchFamily="34" charset="0"/>
              </a:rPr>
              <a:t>Akerlof identified several institutions that counteract this vulnerability to market failure. The two that are probably most relevant for climate analytics are licensing and standards and guarantees and warranties.</a:t>
            </a:r>
          </a:p>
          <a:p>
            <a:endParaRPr lang="en-US" dirty="0">
              <a:latin typeface="Avenir Next LT Pro" panose="020B0504020202020204" pitchFamily="34" charset="0"/>
            </a:endParaRPr>
          </a:p>
        </p:txBody>
      </p:sp>
      <p:sp>
        <p:nvSpPr>
          <p:cNvPr id="4" name="Slide Number Placeholder 3">
            <a:extLst>
              <a:ext uri="{FF2B5EF4-FFF2-40B4-BE49-F238E27FC236}">
                <a16:creationId xmlns:a16="http://schemas.microsoft.com/office/drawing/2014/main" id="{C1D79438-7024-9800-1E46-00E3ACF60092}"/>
              </a:ext>
            </a:extLst>
          </p:cNvPr>
          <p:cNvSpPr>
            <a:spLocks noGrp="1"/>
          </p:cNvSpPr>
          <p:nvPr>
            <p:ph type="sldNum" sz="quarter" idx="5"/>
          </p:nvPr>
        </p:nvSpPr>
        <p:spPr/>
        <p:txBody>
          <a:bodyPr/>
          <a:lstStyle/>
          <a:p>
            <a:fld id="{9D1EFFE5-10D5-411A-83EB-65F4166CFC3A}" type="slidenum">
              <a:rPr lang="en-GB" smtClean="0"/>
              <a:t>2</a:t>
            </a:fld>
            <a:endParaRPr lang="en-GB"/>
          </a:p>
        </p:txBody>
      </p:sp>
    </p:spTree>
    <p:extLst>
      <p:ext uri="{BB962C8B-B14F-4D97-AF65-F5344CB8AC3E}">
        <p14:creationId xmlns:p14="http://schemas.microsoft.com/office/powerpoint/2010/main" val="3324917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750B9-CB40-50FF-9ECF-5617976AAF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41A3B-50EB-9A82-5CF8-71A071865A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0EEE65-FDB2-4DE5-456E-5A699ADBADE9}"/>
              </a:ext>
            </a:extLst>
          </p:cNvPr>
          <p:cNvSpPr>
            <a:spLocks noGrp="1"/>
          </p:cNvSpPr>
          <p:nvPr>
            <p:ph type="body" idx="1"/>
          </p:nvPr>
        </p:nvSpPr>
        <p:spPr/>
        <p:txBody>
          <a:bodyPr/>
          <a:lstStyle/>
          <a:p>
            <a:r>
              <a:rPr lang="en-US" dirty="0"/>
              <a:t>One class of institutions to mitigate information asymmetry is licensing, standards, and certification. This can enhance the credibility of providers and reduce the variability in the quality of what they provide. Regulatory standards can promote best practice, assuming that there is agreement on what best practice entails. This might not be the case in fields that are rapidly developing, and climate forecasting is possibly in such a phase with the advent of approaches based on machine learning and so on. Certification can also allow poor quality to be sanctioned by withdrawing the certification. </a:t>
            </a:r>
          </a:p>
          <a:p>
            <a:endParaRPr lang="en-US" dirty="0"/>
          </a:p>
          <a:p>
            <a:r>
              <a:rPr lang="en-US" dirty="0"/>
              <a:t>A big question, however, is who gets to set and certify these standards? A lot of the necessary expertise for doing this for climate forecasts and analytics will reside within the current providers of these services. This poses a problem, because if providers have a big say in the setting of the standards they can be used to create barriers to new entrants. For example, professional licensing bodies, and before that medieval guilds, have been criticized as acting like cartels and engaging in anti-competitive behaviour. A similar argument has been made about the system of Nationally Recognized Statistical Rating Organizations, the system for regulating credit rating agencies.</a:t>
            </a:r>
          </a:p>
          <a:p>
            <a:endParaRPr lang="en-US" dirty="0"/>
          </a:p>
          <a:p>
            <a:r>
              <a:rPr lang="en-US" dirty="0"/>
              <a:t>The new entrants that will face the highest barriers will be those that want to use alternative methods. I mentioned that standards can reduce variability in quality, but this is a two-edged sword because they achieve this by reducing diversity in approaches, inhibiting pluralism and innovation.</a:t>
            </a:r>
          </a:p>
          <a:p>
            <a:endParaRPr lang="en-US" dirty="0"/>
          </a:p>
          <a:p>
            <a:r>
              <a:rPr lang="en-US" dirty="0"/>
              <a:t>Another question is how would a standards and certification framework deal with proprietary or “black box” methods that providers don’t want to expose. In short-range weather forecasting this would be less of an issue: if you have a statistically robust track record of accurate forecasts, I might buy the forecasts with no knowledge of how you are achieving it. But for longer-range predictions that track record is unlikely to be available.</a:t>
            </a:r>
          </a:p>
          <a:p>
            <a:r>
              <a:rPr lang="en-US" dirty="0"/>
              <a:t> </a:t>
            </a:r>
            <a:endParaRPr lang="en-GB" dirty="0"/>
          </a:p>
        </p:txBody>
      </p:sp>
      <p:sp>
        <p:nvSpPr>
          <p:cNvPr id="4" name="Slide Number Placeholder 3">
            <a:extLst>
              <a:ext uri="{FF2B5EF4-FFF2-40B4-BE49-F238E27FC236}">
                <a16:creationId xmlns:a16="http://schemas.microsoft.com/office/drawing/2014/main" id="{54B2850C-2E68-8545-C602-EB9F7025BB65}"/>
              </a:ext>
            </a:extLst>
          </p:cNvPr>
          <p:cNvSpPr>
            <a:spLocks noGrp="1"/>
          </p:cNvSpPr>
          <p:nvPr>
            <p:ph type="sldNum" sz="quarter" idx="5"/>
          </p:nvPr>
        </p:nvSpPr>
        <p:spPr/>
        <p:txBody>
          <a:bodyPr/>
          <a:lstStyle/>
          <a:p>
            <a:fld id="{9D1EFFE5-10D5-411A-83EB-65F4166CFC3A}" type="slidenum">
              <a:rPr lang="en-GB" smtClean="0"/>
              <a:t>3</a:t>
            </a:fld>
            <a:endParaRPr lang="en-GB"/>
          </a:p>
        </p:txBody>
      </p:sp>
    </p:spTree>
    <p:extLst>
      <p:ext uri="{BB962C8B-B14F-4D97-AF65-F5344CB8AC3E}">
        <p14:creationId xmlns:p14="http://schemas.microsoft.com/office/powerpoint/2010/main" val="1593741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185CD-9C95-989F-F366-48B7FD41DF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81027F-7BF8-2C5A-B721-39882F9A74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37246D-E478-889F-226F-7A6F7E7C0D0B}"/>
              </a:ext>
            </a:extLst>
          </p:cNvPr>
          <p:cNvSpPr>
            <a:spLocks noGrp="1"/>
          </p:cNvSpPr>
          <p:nvPr>
            <p:ph type="body" idx="1"/>
          </p:nvPr>
        </p:nvSpPr>
        <p:spPr/>
        <p:txBody>
          <a:bodyPr/>
          <a:lstStyle/>
          <a:p>
            <a:r>
              <a:rPr lang="en-US" dirty="0"/>
              <a:t>An alternative to prescriptive regulations is for providers to offer credible guarantees or warranties. The reputation of used-car salespeople today is arguably much better than it was when Akerlof wrote his original paper and a lot of the reason for this can be put down to used cars coming with money-back guarantees. Some of these guarantees are now required by law – so this is a type of regulation in the most general sense – but many dealers also offer non-statutory warranties because this allows them to charge more for high quality vehicles. </a:t>
            </a:r>
          </a:p>
          <a:p>
            <a:endParaRPr lang="en-US" dirty="0"/>
          </a:p>
          <a:p>
            <a:r>
              <a:rPr lang="en-GB" dirty="0"/>
              <a:t>The problem of designing warranties for probabilistic forecasts is closely connected to designing scoring rules for probabilistic forecasts – something for which there’s a literature going back to the 1950s – and these are also connected to the concept of “incentive compatibility” from economics. </a:t>
            </a:r>
          </a:p>
          <a:p>
            <a:endParaRPr lang="en-GB" dirty="0"/>
          </a:p>
          <a:p>
            <a:r>
              <a:rPr lang="en-GB" dirty="0"/>
              <a:t>A key characteristic of a good probabilistic scoring rule is that it should be “proper”: this means you maximize its expected value by reporting your true beliefs about the probabilities of possible outcomes. A proper score cannot be gamed. Examples of proper scoring rules are the Brier score, a favourite in meteorology, and the logarithmic score, which has a close connection to information theory.</a:t>
            </a:r>
          </a:p>
          <a:p>
            <a:endParaRPr lang="en-GB" dirty="0"/>
          </a:p>
          <a:p>
            <a:r>
              <a:rPr lang="en-GB" dirty="0"/>
              <a:t>With proper scoring rules, we can design incentive schemes for forecasters which motivate them to be truthful, and this truthfulness can include acknowledging their uncertainty and not degrading a baseline forecast if they are uninformed. </a:t>
            </a:r>
          </a:p>
        </p:txBody>
      </p:sp>
      <p:sp>
        <p:nvSpPr>
          <p:cNvPr id="4" name="Slide Number Placeholder 3">
            <a:extLst>
              <a:ext uri="{FF2B5EF4-FFF2-40B4-BE49-F238E27FC236}">
                <a16:creationId xmlns:a16="http://schemas.microsoft.com/office/drawing/2014/main" id="{065648C8-F413-C884-7B29-E726A9EFF2E0}"/>
              </a:ext>
            </a:extLst>
          </p:cNvPr>
          <p:cNvSpPr>
            <a:spLocks noGrp="1"/>
          </p:cNvSpPr>
          <p:nvPr>
            <p:ph type="sldNum" sz="quarter" idx="5"/>
          </p:nvPr>
        </p:nvSpPr>
        <p:spPr/>
        <p:txBody>
          <a:bodyPr/>
          <a:lstStyle/>
          <a:p>
            <a:fld id="{9D1EFFE5-10D5-411A-83EB-65F4166CFC3A}" type="slidenum">
              <a:rPr lang="en-GB" smtClean="0"/>
              <a:t>4</a:t>
            </a:fld>
            <a:endParaRPr lang="en-GB"/>
          </a:p>
        </p:txBody>
      </p:sp>
    </p:spTree>
    <p:extLst>
      <p:ext uri="{BB962C8B-B14F-4D97-AF65-F5344CB8AC3E}">
        <p14:creationId xmlns:p14="http://schemas.microsoft.com/office/powerpoint/2010/main" val="2073926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A77EA-60BF-41A3-4FBE-7243B86B18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941508-8BCE-CE5F-7D7F-0965D8E971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9731F2-9509-A4CB-8CFD-109D77E847D7}"/>
              </a:ext>
            </a:extLst>
          </p:cNvPr>
          <p:cNvSpPr>
            <a:spLocks noGrp="1"/>
          </p:cNvSpPr>
          <p:nvPr>
            <p:ph type="body" idx="1"/>
          </p:nvPr>
        </p:nvSpPr>
        <p:spPr/>
        <p:txBody>
          <a:bodyPr/>
          <a:lstStyle/>
          <a:p>
            <a:r>
              <a:rPr lang="en-US" dirty="0"/>
              <a:t>The compensation of providers of climate forecasts can be made incentive compatible, we can incentivize them to be truthful, including about their own uncertainty, but this might still leave us with the problem of having to choose between multiple providers who might all be offering credible warranties. </a:t>
            </a:r>
          </a:p>
          <a:p>
            <a:endParaRPr lang="en-US" dirty="0"/>
          </a:p>
          <a:p>
            <a:r>
              <a:rPr lang="en-US" dirty="0"/>
              <a:t>But do we want to even choose a single provider? As a decision maker you shouldn’t really be interested in identifying the best forecaster but in having the best forecast, which could well be a synthesis of information from multiple providers. So instead of how to choose, we should think about how to aggregate.</a:t>
            </a:r>
          </a:p>
          <a:p>
            <a:endParaRPr lang="en-US" dirty="0"/>
          </a:p>
          <a:p>
            <a:r>
              <a:rPr lang="en-US" dirty="0"/>
              <a:t>Aggregating probabilistic forecasts is not straightforward. Any aggregation method has to make assumptions about the independence of the forecasts – remember Wittgenstein’s joke about buying multiple copies of the morning newspaper to assure what it says is true. Providers might have views on how independent their information is compared to other providers, but this is the kind of tacit knowledge which can be hard to capture in a structured way.</a:t>
            </a:r>
          </a:p>
          <a:p>
            <a:endParaRPr lang="en-US" dirty="0"/>
          </a:p>
          <a:p>
            <a:r>
              <a:rPr lang="en-US" dirty="0"/>
              <a:t>Also, beyond the methodological questions about aggregation there’s an efficiency question: If I buy half a dozen forecasts to aggregate them it’s likely that a significant component is going to be common across all the forecasts, in which case I’ve just paid multiple times for the same information. Ideally, I only want to pay for information in a forecast that is not already contained in a forecast I’ve already paid for.</a:t>
            </a:r>
          </a:p>
          <a:p>
            <a:endParaRPr lang="en-GB" dirty="0"/>
          </a:p>
        </p:txBody>
      </p:sp>
      <p:sp>
        <p:nvSpPr>
          <p:cNvPr id="4" name="Slide Number Placeholder 3">
            <a:extLst>
              <a:ext uri="{FF2B5EF4-FFF2-40B4-BE49-F238E27FC236}">
                <a16:creationId xmlns:a16="http://schemas.microsoft.com/office/drawing/2014/main" id="{BA4DB542-1599-47AB-729A-43CEAFD57822}"/>
              </a:ext>
            </a:extLst>
          </p:cNvPr>
          <p:cNvSpPr>
            <a:spLocks noGrp="1"/>
          </p:cNvSpPr>
          <p:nvPr>
            <p:ph type="sldNum" sz="quarter" idx="5"/>
          </p:nvPr>
        </p:nvSpPr>
        <p:spPr/>
        <p:txBody>
          <a:bodyPr/>
          <a:lstStyle/>
          <a:p>
            <a:fld id="{9D1EFFE5-10D5-411A-83EB-65F4166CFC3A}" type="slidenum">
              <a:rPr lang="en-GB" smtClean="0"/>
              <a:t>5</a:t>
            </a:fld>
            <a:endParaRPr lang="en-GB"/>
          </a:p>
        </p:txBody>
      </p:sp>
    </p:spTree>
    <p:extLst>
      <p:ext uri="{BB962C8B-B14F-4D97-AF65-F5344CB8AC3E}">
        <p14:creationId xmlns:p14="http://schemas.microsoft.com/office/powerpoint/2010/main" val="1691787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7D10E-E712-929B-624D-7DCB2285C8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02E927-50FD-DC7F-D357-074773C0D5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C6E57F-FCD9-1E69-9C34-52B51D151EA5}"/>
              </a:ext>
            </a:extLst>
          </p:cNvPr>
          <p:cNvSpPr>
            <a:spLocks noGrp="1"/>
          </p:cNvSpPr>
          <p:nvPr>
            <p:ph type="body" idx="1"/>
          </p:nvPr>
        </p:nvSpPr>
        <p:spPr/>
        <p:txBody>
          <a:bodyPr/>
          <a:lstStyle/>
          <a:p>
            <a:r>
              <a:rPr lang="en-US" dirty="0"/>
              <a:t>Prediction markets are a mechanism that can simultaneously incentivize accurate forecasting and aggregate multiple forecasts into a collective or consensus forecast. Lots of markets, like stock markets and commodity futures markets can reveal and aggregate information but for prediction markets this is their primary function, rather than the transfer of assets or risks.</a:t>
            </a:r>
          </a:p>
          <a:p>
            <a:endParaRPr lang="en-US" dirty="0"/>
          </a:p>
          <a:p>
            <a:r>
              <a:rPr lang="en-US" dirty="0"/>
              <a:t>In other fields prediction markets have been found to outperform other expert elicitation methods, such as surveys, and they have the advantage of being to incorporate information in real-time rather than providing snapshots. They require standardization of the deliverable – everyone has to know and agree on exactly what is being predicted – but prediction markets are completely agnostic on the methods used.</a:t>
            </a:r>
          </a:p>
          <a:p>
            <a:endParaRPr lang="en-US" dirty="0"/>
          </a:p>
          <a:p>
            <a:r>
              <a:rPr lang="en-US" dirty="0"/>
              <a:t>Most prediction markets are based on contingent securities, for example an IOU that pays out £1.00 if it snows in London on Christmas Day. These securities are traded and if we assume the prevailing price matches the expected value of the security then the price can be interpreted as a probability – according to the collective wisdom of the participants.</a:t>
            </a:r>
          </a:p>
          <a:p>
            <a:endParaRPr lang="en-GB" dirty="0"/>
          </a:p>
        </p:txBody>
      </p:sp>
      <p:sp>
        <p:nvSpPr>
          <p:cNvPr id="4" name="Slide Number Placeholder 3">
            <a:extLst>
              <a:ext uri="{FF2B5EF4-FFF2-40B4-BE49-F238E27FC236}">
                <a16:creationId xmlns:a16="http://schemas.microsoft.com/office/drawing/2014/main" id="{45AE429D-DF99-5B77-5766-921564E17AFA}"/>
              </a:ext>
            </a:extLst>
          </p:cNvPr>
          <p:cNvSpPr>
            <a:spLocks noGrp="1"/>
          </p:cNvSpPr>
          <p:nvPr>
            <p:ph type="sldNum" sz="quarter" idx="5"/>
          </p:nvPr>
        </p:nvSpPr>
        <p:spPr/>
        <p:txBody>
          <a:bodyPr/>
          <a:lstStyle/>
          <a:p>
            <a:fld id="{9D1EFFE5-10D5-411A-83EB-65F4166CFC3A}" type="slidenum">
              <a:rPr lang="en-GB" smtClean="0"/>
              <a:t>6</a:t>
            </a:fld>
            <a:endParaRPr lang="en-GB"/>
          </a:p>
        </p:txBody>
      </p:sp>
    </p:spTree>
    <p:extLst>
      <p:ext uri="{BB962C8B-B14F-4D97-AF65-F5344CB8AC3E}">
        <p14:creationId xmlns:p14="http://schemas.microsoft.com/office/powerpoint/2010/main" val="2037025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34D44-AD00-046C-8A03-9F0A14D54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4E6163-D774-749B-F142-DADF972F63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A52CA9-D26F-0127-E4B7-718DD70C5510}"/>
              </a:ext>
            </a:extLst>
          </p:cNvPr>
          <p:cNvSpPr>
            <a:spLocks noGrp="1"/>
          </p:cNvSpPr>
          <p:nvPr>
            <p:ph type="body" idx="1"/>
          </p:nvPr>
        </p:nvSpPr>
        <p:spPr/>
        <p:txBody>
          <a:bodyPr/>
          <a:lstStyle/>
          <a:p>
            <a:r>
              <a:rPr lang="en-US" dirty="0"/>
              <a:t>The CRUCIAL initiative has been using prediction markets as a way to aggregate climate forecasting expertise. The prediction markets run by CRUCIAL are not “pay-to-play” markets – we are not running an online gambling site. Instead, participants are invited for their expertise and allocated on-platform credits with which to trade. The market uses an automated market making algorithm which rewards participants for the marginal improvements they make to the collective forecast, that is it rewards them for accurate information that has not already been incorporated into the market prices.</a:t>
            </a:r>
          </a:p>
          <a:p>
            <a:endParaRPr lang="en-US" dirty="0"/>
          </a:p>
          <a:p>
            <a:r>
              <a:rPr lang="en-US" dirty="0"/>
              <a:t>This is a market we are currently running to predict the total number of hurricanes that will occur during this year’s Atlantic hurricane season. It’s a nice example to illustrate the general concept but the idea can of course be applied to many other types of climate-related risks. There is a set of outcomes. In this case ranging from no hurricanes to an outcome covering 20 or more hurricanes. Each outcome has a price set by the automated market maker based on its relative popularity using an algorithm based on the logarithmic score. Participants can define contracts covering one or more outcomes that the market maker will price. The prices can be interpreted as probabilities so if the quoted price is higher than the participant’s estimate of the relevant probability they have an incentive to buy, raising the price. When you buy one of these outcomes it’s equivalent to fixed odds betting: if I buy a contract for 0.25 credits that will pay out 1.00 credit if the outcome occurs that’s the same as placing a bet at 3:1 odds. But I can sell the contract back to the market maker at any time, which is how these markets incorporate new information as it becomes available. </a:t>
            </a:r>
          </a:p>
          <a:p>
            <a:endParaRPr lang="en-US" dirty="0"/>
          </a:p>
          <a:p>
            <a:r>
              <a:rPr lang="en-US" dirty="0"/>
              <a:t>We are currently running other markets, similarly structured, for the value of the Relative Oceanic Nino Index out to early 2027.</a:t>
            </a:r>
          </a:p>
          <a:p>
            <a:endParaRPr lang="en-US" dirty="0"/>
          </a:p>
          <a:p>
            <a:endParaRPr lang="en-GB" dirty="0"/>
          </a:p>
        </p:txBody>
      </p:sp>
      <p:sp>
        <p:nvSpPr>
          <p:cNvPr id="4" name="Slide Number Placeholder 3">
            <a:extLst>
              <a:ext uri="{FF2B5EF4-FFF2-40B4-BE49-F238E27FC236}">
                <a16:creationId xmlns:a16="http://schemas.microsoft.com/office/drawing/2014/main" id="{FABBD24B-9740-5CEC-894B-FE8014EA22A9}"/>
              </a:ext>
            </a:extLst>
          </p:cNvPr>
          <p:cNvSpPr>
            <a:spLocks noGrp="1"/>
          </p:cNvSpPr>
          <p:nvPr>
            <p:ph type="sldNum" sz="quarter" idx="5"/>
          </p:nvPr>
        </p:nvSpPr>
        <p:spPr/>
        <p:txBody>
          <a:bodyPr/>
          <a:lstStyle/>
          <a:p>
            <a:fld id="{9D1EFFE5-10D5-411A-83EB-65F4166CFC3A}" type="slidenum">
              <a:rPr lang="en-GB" smtClean="0"/>
              <a:t>7</a:t>
            </a:fld>
            <a:endParaRPr lang="en-GB"/>
          </a:p>
        </p:txBody>
      </p:sp>
    </p:spTree>
    <p:extLst>
      <p:ext uri="{BB962C8B-B14F-4D97-AF65-F5344CB8AC3E}">
        <p14:creationId xmlns:p14="http://schemas.microsoft.com/office/powerpoint/2010/main" val="3594978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past six years we’ve run a couple of dozen prediction markets, with expert participants, for climate-related topics such as monthly temperatures and rainfall in the UK, El Nino-Southern Oscillation, Atlantic hurricane activity and crop yields. These markets had prediction horizons ranging from a couple of months to around one year. With 24 verified forecasts we can start to ask how accurate are the probabilities implied by the market prices. If probability forecasts are well calibrated the actual outcome should fall below the 10</a:t>
            </a:r>
            <a:r>
              <a:rPr lang="en-US" baseline="30000" dirty="0"/>
              <a:t>th</a:t>
            </a:r>
            <a:r>
              <a:rPr lang="en-US" dirty="0"/>
              <a:t> percentile of the forecast distribution for 10% of verifications, below the 20</a:t>
            </a:r>
            <a:r>
              <a:rPr lang="en-US" baseline="30000" dirty="0"/>
              <a:t>th</a:t>
            </a:r>
            <a:r>
              <a:rPr lang="en-US" dirty="0"/>
              <a:t> percentile for 20% of the verifications and so on. A plot of the percentage of outcomes that fall below each percentile should be a diagonal line. The blue line is this calibration curve for the 24 forecasts. The grey zone is an envelope of calibration curves for synthetic verifications which were drawn from the forecast distributions, in other words for forecasts that were perfectly calibrated by construction. The blue line lies inside the envelope meaning that this sample of 24 verified forecasts is consistent with being perfectly calibrated.</a:t>
            </a:r>
          </a:p>
          <a:p>
            <a:endParaRPr lang="en-US" dirty="0"/>
          </a:p>
          <a:p>
            <a:r>
              <a:rPr lang="en-US" dirty="0"/>
              <a:t>There are a couple of caveats on this result: first 24 forecasts isn’t a large sample. When prediction horizons are measured in months it takes a while to build up a sample of verified forecasts. With a large sample the grey envelope would be narrower, potentially revealing meaningful deviations from perfect calibration. The other caveat is that the longest horizon for any of these forecasts was only about one year, whether good calibration will be seen on longer time scales is something we can only know by running markets for longer-range forecasts. Of course, both of these caveats apply to all long-range climate forecasts, not just those generated using a market mechanism. </a:t>
            </a:r>
            <a:endParaRPr lang="en-GB" dirty="0"/>
          </a:p>
        </p:txBody>
      </p:sp>
      <p:sp>
        <p:nvSpPr>
          <p:cNvPr id="4" name="Slide Number Placeholder 3"/>
          <p:cNvSpPr>
            <a:spLocks noGrp="1"/>
          </p:cNvSpPr>
          <p:nvPr>
            <p:ph type="sldNum" sz="quarter" idx="5"/>
          </p:nvPr>
        </p:nvSpPr>
        <p:spPr/>
        <p:txBody>
          <a:bodyPr/>
          <a:lstStyle/>
          <a:p>
            <a:fld id="{9D1EFFE5-10D5-411A-83EB-65F4166CFC3A}" type="slidenum">
              <a:rPr lang="en-GB" smtClean="0"/>
              <a:t>9</a:t>
            </a:fld>
            <a:endParaRPr lang="en-GB"/>
          </a:p>
        </p:txBody>
      </p:sp>
    </p:spTree>
    <p:extLst>
      <p:ext uri="{BB962C8B-B14F-4D97-AF65-F5344CB8AC3E}">
        <p14:creationId xmlns:p14="http://schemas.microsoft.com/office/powerpoint/2010/main" val="1968911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buNone/>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CRUCIAL project is now in its next phase, with funding from the Corporate Foundation of the French reinsurer SCOR. In this phase we are moving beyond one-off pilot markets towards making prediction markets a permanent institution for aggregating climate expertise. </a:t>
            </a:r>
          </a:p>
          <a:p>
            <a:pPr algn="just">
              <a:lnSpc>
                <a:spcPct val="107000"/>
              </a:lnSpc>
              <a:spcAft>
                <a:spcPts val="800"/>
              </a:spcAft>
              <a:buNone/>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buNone/>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Up to now all the markets we have run have had prediction horizons of up to about one year, but we want to run markets at a wide range of horizons, from seasonal forecasts all the way, ultimately, to multidecadal horizons relevant to climate change. This will introduce challenges that most prediction markets don’t have to contend with, but none that haven’t been overcome in other contexts.</a:t>
            </a:r>
          </a:p>
          <a:p>
            <a:pPr algn="just">
              <a:lnSpc>
                <a:spcPct val="107000"/>
              </a:lnSpc>
              <a:spcAft>
                <a:spcPts val="800"/>
              </a:spcAft>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We have brought together teams of experts at universities, and from the private sector, to collaborate by participating in prediction markets for climate risks, and to be involved in the governance of these markets. </a:t>
            </a:r>
          </a:p>
          <a:p>
            <a:endParaRPr lang="en-GB" dirty="0"/>
          </a:p>
        </p:txBody>
      </p:sp>
      <p:sp>
        <p:nvSpPr>
          <p:cNvPr id="4" name="Slide Number Placeholder 3"/>
          <p:cNvSpPr>
            <a:spLocks noGrp="1"/>
          </p:cNvSpPr>
          <p:nvPr>
            <p:ph type="sldNum" sz="quarter" idx="5"/>
          </p:nvPr>
        </p:nvSpPr>
        <p:spPr/>
        <p:txBody>
          <a:bodyPr/>
          <a:lstStyle/>
          <a:p>
            <a:fld id="{9D1EFFE5-10D5-411A-83EB-65F4166CFC3A}" type="slidenum">
              <a:rPr lang="en-GB" smtClean="0"/>
              <a:t>10</a:t>
            </a:fld>
            <a:endParaRPr lang="en-GB"/>
          </a:p>
        </p:txBody>
      </p:sp>
    </p:spTree>
    <p:extLst>
      <p:ext uri="{BB962C8B-B14F-4D97-AF65-F5344CB8AC3E}">
        <p14:creationId xmlns:p14="http://schemas.microsoft.com/office/powerpoint/2010/main" val="51242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EB49-01E4-429E-9392-806C6599AC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9F9C277-8BB8-4DF8-BE59-C3F39EE0EE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03EC0E4-149F-422E-B786-F8FA8A2BA5CF}"/>
              </a:ext>
            </a:extLst>
          </p:cNvPr>
          <p:cNvSpPr>
            <a:spLocks noGrp="1"/>
          </p:cNvSpPr>
          <p:nvPr>
            <p:ph type="dt" sz="half" idx="10"/>
          </p:nvPr>
        </p:nvSpPr>
        <p:spPr/>
        <p:txBody>
          <a:bodyPr/>
          <a:lstStyle/>
          <a:p>
            <a:fld id="{24C8A454-A216-4B67-AA14-5D322E94D624}" type="datetime1">
              <a:rPr lang="en-GB" smtClean="0"/>
              <a:t>28/08/2025</a:t>
            </a:fld>
            <a:endParaRPr lang="en-GB"/>
          </a:p>
        </p:txBody>
      </p:sp>
      <p:sp>
        <p:nvSpPr>
          <p:cNvPr id="5" name="Footer Placeholder 4">
            <a:extLst>
              <a:ext uri="{FF2B5EF4-FFF2-40B4-BE49-F238E27FC236}">
                <a16:creationId xmlns:a16="http://schemas.microsoft.com/office/drawing/2014/main" id="{9C8758DA-9F31-4483-AFCE-35B6E4BF5BA9}"/>
              </a:ext>
            </a:extLst>
          </p:cNvPr>
          <p:cNvSpPr>
            <a:spLocks noGrp="1"/>
          </p:cNvSpPr>
          <p:nvPr>
            <p:ph type="ftr" sz="quarter" idx="11"/>
          </p:nvPr>
        </p:nvSpPr>
        <p:spPr/>
        <p:txBody>
          <a:bodyPr/>
          <a:lstStyle/>
          <a:p>
            <a:r>
              <a:rPr lang="en-US"/>
              <a:t>CRUCIAL: Expert prediction markets for climate risk</a:t>
            </a:r>
            <a:endParaRPr lang="en-GB"/>
          </a:p>
        </p:txBody>
      </p:sp>
      <p:sp>
        <p:nvSpPr>
          <p:cNvPr id="6" name="Slide Number Placeholder 5">
            <a:extLst>
              <a:ext uri="{FF2B5EF4-FFF2-40B4-BE49-F238E27FC236}">
                <a16:creationId xmlns:a16="http://schemas.microsoft.com/office/drawing/2014/main" id="{A421E909-8D97-4454-94B7-26F2E1DD8556}"/>
              </a:ext>
            </a:extLst>
          </p:cNvPr>
          <p:cNvSpPr>
            <a:spLocks noGrp="1"/>
          </p:cNvSpPr>
          <p:nvPr>
            <p:ph type="sldNum" sz="quarter" idx="12"/>
          </p:nvPr>
        </p:nvSpPr>
        <p:spPr/>
        <p:txBody>
          <a:bodyPr/>
          <a:lstStyle/>
          <a:p>
            <a:fld id="{66A9B1F8-92A3-4701-9D95-2E051ADCF5DA}" type="slidenum">
              <a:rPr lang="en-GB" smtClean="0"/>
              <a:t>‹#›</a:t>
            </a:fld>
            <a:endParaRPr lang="en-GB"/>
          </a:p>
        </p:txBody>
      </p:sp>
    </p:spTree>
    <p:extLst>
      <p:ext uri="{BB962C8B-B14F-4D97-AF65-F5344CB8AC3E}">
        <p14:creationId xmlns:p14="http://schemas.microsoft.com/office/powerpoint/2010/main" val="3637711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43BA0-F553-4332-BB2D-CF1D8A1AED6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9DFE528-034F-4F22-B456-7059CAC463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97A904-FAED-4942-B9B5-DDF424622CCB}"/>
              </a:ext>
            </a:extLst>
          </p:cNvPr>
          <p:cNvSpPr>
            <a:spLocks noGrp="1"/>
          </p:cNvSpPr>
          <p:nvPr>
            <p:ph type="dt" sz="half" idx="10"/>
          </p:nvPr>
        </p:nvSpPr>
        <p:spPr/>
        <p:txBody>
          <a:bodyPr/>
          <a:lstStyle/>
          <a:p>
            <a:fld id="{40C67C4B-F5FE-4BA3-BF0C-A2E6CB7BAAFB}" type="datetime1">
              <a:rPr lang="en-GB" smtClean="0"/>
              <a:t>28/08/2025</a:t>
            </a:fld>
            <a:endParaRPr lang="en-GB"/>
          </a:p>
        </p:txBody>
      </p:sp>
      <p:sp>
        <p:nvSpPr>
          <p:cNvPr id="5" name="Footer Placeholder 4">
            <a:extLst>
              <a:ext uri="{FF2B5EF4-FFF2-40B4-BE49-F238E27FC236}">
                <a16:creationId xmlns:a16="http://schemas.microsoft.com/office/drawing/2014/main" id="{9636D585-3CDB-45F3-90DB-596C5DBFB103}"/>
              </a:ext>
            </a:extLst>
          </p:cNvPr>
          <p:cNvSpPr>
            <a:spLocks noGrp="1"/>
          </p:cNvSpPr>
          <p:nvPr>
            <p:ph type="ftr" sz="quarter" idx="11"/>
          </p:nvPr>
        </p:nvSpPr>
        <p:spPr/>
        <p:txBody>
          <a:bodyPr/>
          <a:lstStyle/>
          <a:p>
            <a:r>
              <a:rPr lang="en-US"/>
              <a:t>CRUCIAL: Expert prediction markets for climate risk</a:t>
            </a:r>
            <a:endParaRPr lang="en-GB"/>
          </a:p>
        </p:txBody>
      </p:sp>
      <p:sp>
        <p:nvSpPr>
          <p:cNvPr id="6" name="Slide Number Placeholder 5">
            <a:extLst>
              <a:ext uri="{FF2B5EF4-FFF2-40B4-BE49-F238E27FC236}">
                <a16:creationId xmlns:a16="http://schemas.microsoft.com/office/drawing/2014/main" id="{683A0666-83DD-4D67-A2F9-6449B7E82D1E}"/>
              </a:ext>
            </a:extLst>
          </p:cNvPr>
          <p:cNvSpPr>
            <a:spLocks noGrp="1"/>
          </p:cNvSpPr>
          <p:nvPr>
            <p:ph type="sldNum" sz="quarter" idx="12"/>
          </p:nvPr>
        </p:nvSpPr>
        <p:spPr/>
        <p:txBody>
          <a:bodyPr/>
          <a:lstStyle/>
          <a:p>
            <a:fld id="{66A9B1F8-92A3-4701-9D95-2E051ADCF5DA}" type="slidenum">
              <a:rPr lang="en-GB" smtClean="0"/>
              <a:t>‹#›</a:t>
            </a:fld>
            <a:endParaRPr lang="en-GB"/>
          </a:p>
        </p:txBody>
      </p:sp>
    </p:spTree>
    <p:extLst>
      <p:ext uri="{BB962C8B-B14F-4D97-AF65-F5344CB8AC3E}">
        <p14:creationId xmlns:p14="http://schemas.microsoft.com/office/powerpoint/2010/main" val="2246392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7D098D-1E3B-49E6-9D1D-F962490B81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6EE096-B889-40F7-8AE0-CDFAA0BB27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C55636-62C7-4FC5-A803-CF0A9CB70FA9}"/>
              </a:ext>
            </a:extLst>
          </p:cNvPr>
          <p:cNvSpPr>
            <a:spLocks noGrp="1"/>
          </p:cNvSpPr>
          <p:nvPr>
            <p:ph type="dt" sz="half" idx="10"/>
          </p:nvPr>
        </p:nvSpPr>
        <p:spPr/>
        <p:txBody>
          <a:bodyPr/>
          <a:lstStyle/>
          <a:p>
            <a:fld id="{F0B1A259-9EDA-4038-8522-2E77C0840690}" type="datetime1">
              <a:rPr lang="en-GB" smtClean="0"/>
              <a:t>28/08/2025</a:t>
            </a:fld>
            <a:endParaRPr lang="en-GB"/>
          </a:p>
        </p:txBody>
      </p:sp>
      <p:sp>
        <p:nvSpPr>
          <p:cNvPr id="5" name="Footer Placeholder 4">
            <a:extLst>
              <a:ext uri="{FF2B5EF4-FFF2-40B4-BE49-F238E27FC236}">
                <a16:creationId xmlns:a16="http://schemas.microsoft.com/office/drawing/2014/main" id="{8FE3DF50-93BE-402E-A2EA-9C242469BA58}"/>
              </a:ext>
            </a:extLst>
          </p:cNvPr>
          <p:cNvSpPr>
            <a:spLocks noGrp="1"/>
          </p:cNvSpPr>
          <p:nvPr>
            <p:ph type="ftr" sz="quarter" idx="11"/>
          </p:nvPr>
        </p:nvSpPr>
        <p:spPr/>
        <p:txBody>
          <a:bodyPr/>
          <a:lstStyle/>
          <a:p>
            <a:r>
              <a:rPr lang="en-US"/>
              <a:t>CRUCIAL: Expert prediction markets for climate risk</a:t>
            </a:r>
            <a:endParaRPr lang="en-GB"/>
          </a:p>
        </p:txBody>
      </p:sp>
      <p:sp>
        <p:nvSpPr>
          <p:cNvPr id="6" name="Slide Number Placeholder 5">
            <a:extLst>
              <a:ext uri="{FF2B5EF4-FFF2-40B4-BE49-F238E27FC236}">
                <a16:creationId xmlns:a16="http://schemas.microsoft.com/office/drawing/2014/main" id="{300A7848-1463-4B46-8B16-08F4FEA76575}"/>
              </a:ext>
            </a:extLst>
          </p:cNvPr>
          <p:cNvSpPr>
            <a:spLocks noGrp="1"/>
          </p:cNvSpPr>
          <p:nvPr>
            <p:ph type="sldNum" sz="quarter" idx="12"/>
          </p:nvPr>
        </p:nvSpPr>
        <p:spPr/>
        <p:txBody>
          <a:bodyPr/>
          <a:lstStyle/>
          <a:p>
            <a:fld id="{66A9B1F8-92A3-4701-9D95-2E051ADCF5DA}" type="slidenum">
              <a:rPr lang="en-GB" smtClean="0"/>
              <a:t>‹#›</a:t>
            </a:fld>
            <a:endParaRPr lang="en-GB"/>
          </a:p>
        </p:txBody>
      </p:sp>
    </p:spTree>
    <p:extLst>
      <p:ext uri="{BB962C8B-B14F-4D97-AF65-F5344CB8AC3E}">
        <p14:creationId xmlns:p14="http://schemas.microsoft.com/office/powerpoint/2010/main" val="2594839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8B450-0E91-4A51-87D4-29845371FD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ACF23B-05E5-46ED-8F12-DF45AE928F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D758A6-6BE1-48A8-A3C9-A9C5F9DDBC60}"/>
              </a:ext>
            </a:extLst>
          </p:cNvPr>
          <p:cNvSpPr>
            <a:spLocks noGrp="1"/>
          </p:cNvSpPr>
          <p:nvPr>
            <p:ph type="dt" sz="half" idx="10"/>
          </p:nvPr>
        </p:nvSpPr>
        <p:spPr/>
        <p:txBody>
          <a:bodyPr/>
          <a:lstStyle/>
          <a:p>
            <a:fld id="{1C08F385-5D1D-4370-A511-A91D9BAA8216}" type="datetime1">
              <a:rPr lang="en-GB" smtClean="0"/>
              <a:t>28/08/2025</a:t>
            </a:fld>
            <a:endParaRPr lang="en-GB"/>
          </a:p>
        </p:txBody>
      </p:sp>
      <p:sp>
        <p:nvSpPr>
          <p:cNvPr id="5" name="Footer Placeholder 4">
            <a:extLst>
              <a:ext uri="{FF2B5EF4-FFF2-40B4-BE49-F238E27FC236}">
                <a16:creationId xmlns:a16="http://schemas.microsoft.com/office/drawing/2014/main" id="{29CCF8C7-22E0-459F-BC3F-00317E118DD8}"/>
              </a:ext>
            </a:extLst>
          </p:cNvPr>
          <p:cNvSpPr>
            <a:spLocks noGrp="1"/>
          </p:cNvSpPr>
          <p:nvPr>
            <p:ph type="ftr" sz="quarter" idx="11"/>
          </p:nvPr>
        </p:nvSpPr>
        <p:spPr/>
        <p:txBody>
          <a:bodyPr/>
          <a:lstStyle/>
          <a:p>
            <a:r>
              <a:rPr lang="en-US"/>
              <a:t>CRUCIAL: Expert prediction markets for climate risk</a:t>
            </a:r>
            <a:endParaRPr lang="en-GB"/>
          </a:p>
        </p:txBody>
      </p:sp>
      <p:sp>
        <p:nvSpPr>
          <p:cNvPr id="6" name="Slide Number Placeholder 5">
            <a:extLst>
              <a:ext uri="{FF2B5EF4-FFF2-40B4-BE49-F238E27FC236}">
                <a16:creationId xmlns:a16="http://schemas.microsoft.com/office/drawing/2014/main" id="{885FFAEA-5D88-49FB-B087-FB14992AF8F9}"/>
              </a:ext>
            </a:extLst>
          </p:cNvPr>
          <p:cNvSpPr>
            <a:spLocks noGrp="1"/>
          </p:cNvSpPr>
          <p:nvPr>
            <p:ph type="sldNum" sz="quarter" idx="12"/>
          </p:nvPr>
        </p:nvSpPr>
        <p:spPr/>
        <p:txBody>
          <a:bodyPr/>
          <a:lstStyle/>
          <a:p>
            <a:fld id="{66A9B1F8-92A3-4701-9D95-2E051ADCF5DA}" type="slidenum">
              <a:rPr lang="en-GB" smtClean="0"/>
              <a:t>‹#›</a:t>
            </a:fld>
            <a:endParaRPr lang="en-GB"/>
          </a:p>
        </p:txBody>
      </p:sp>
    </p:spTree>
    <p:extLst>
      <p:ext uri="{BB962C8B-B14F-4D97-AF65-F5344CB8AC3E}">
        <p14:creationId xmlns:p14="http://schemas.microsoft.com/office/powerpoint/2010/main" val="2723912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0D4A5-5882-4D6F-B62D-1273F21517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80E9AE7-DDE5-45EC-AE46-6E0E1DEF22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6DBB0C-F551-4925-B8D9-2F39213874C5}"/>
              </a:ext>
            </a:extLst>
          </p:cNvPr>
          <p:cNvSpPr>
            <a:spLocks noGrp="1"/>
          </p:cNvSpPr>
          <p:nvPr>
            <p:ph type="dt" sz="half" idx="10"/>
          </p:nvPr>
        </p:nvSpPr>
        <p:spPr/>
        <p:txBody>
          <a:bodyPr/>
          <a:lstStyle/>
          <a:p>
            <a:fld id="{DA6B9EEF-9349-4ACC-8644-A525C779E36F}" type="datetime1">
              <a:rPr lang="en-GB" smtClean="0"/>
              <a:t>28/08/2025</a:t>
            </a:fld>
            <a:endParaRPr lang="en-GB"/>
          </a:p>
        </p:txBody>
      </p:sp>
      <p:sp>
        <p:nvSpPr>
          <p:cNvPr id="5" name="Footer Placeholder 4">
            <a:extLst>
              <a:ext uri="{FF2B5EF4-FFF2-40B4-BE49-F238E27FC236}">
                <a16:creationId xmlns:a16="http://schemas.microsoft.com/office/drawing/2014/main" id="{747E1013-2BEF-4BE8-9EBD-F48908870FF9}"/>
              </a:ext>
            </a:extLst>
          </p:cNvPr>
          <p:cNvSpPr>
            <a:spLocks noGrp="1"/>
          </p:cNvSpPr>
          <p:nvPr>
            <p:ph type="ftr" sz="quarter" idx="11"/>
          </p:nvPr>
        </p:nvSpPr>
        <p:spPr/>
        <p:txBody>
          <a:bodyPr/>
          <a:lstStyle/>
          <a:p>
            <a:r>
              <a:rPr lang="en-US"/>
              <a:t>CRUCIAL: Expert prediction markets for climate risk</a:t>
            </a:r>
            <a:endParaRPr lang="en-GB"/>
          </a:p>
        </p:txBody>
      </p:sp>
      <p:sp>
        <p:nvSpPr>
          <p:cNvPr id="6" name="Slide Number Placeholder 5">
            <a:extLst>
              <a:ext uri="{FF2B5EF4-FFF2-40B4-BE49-F238E27FC236}">
                <a16:creationId xmlns:a16="http://schemas.microsoft.com/office/drawing/2014/main" id="{067D3072-7BE9-4902-8E93-C713A22E769E}"/>
              </a:ext>
            </a:extLst>
          </p:cNvPr>
          <p:cNvSpPr>
            <a:spLocks noGrp="1"/>
          </p:cNvSpPr>
          <p:nvPr>
            <p:ph type="sldNum" sz="quarter" idx="12"/>
          </p:nvPr>
        </p:nvSpPr>
        <p:spPr/>
        <p:txBody>
          <a:bodyPr/>
          <a:lstStyle/>
          <a:p>
            <a:fld id="{66A9B1F8-92A3-4701-9D95-2E051ADCF5DA}" type="slidenum">
              <a:rPr lang="en-GB" smtClean="0"/>
              <a:t>‹#›</a:t>
            </a:fld>
            <a:endParaRPr lang="en-GB"/>
          </a:p>
        </p:txBody>
      </p:sp>
    </p:spTree>
    <p:extLst>
      <p:ext uri="{BB962C8B-B14F-4D97-AF65-F5344CB8AC3E}">
        <p14:creationId xmlns:p14="http://schemas.microsoft.com/office/powerpoint/2010/main" val="1418098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C5195-22D9-4973-BE9F-93D1849607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3666E3-4089-4883-A3CC-CFEE3CDF85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10265D7-23E6-4EB5-84A3-BE2AA7EBFF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4CB209B-B0DF-43A0-95EA-D31780BCAA58}"/>
              </a:ext>
            </a:extLst>
          </p:cNvPr>
          <p:cNvSpPr>
            <a:spLocks noGrp="1"/>
          </p:cNvSpPr>
          <p:nvPr>
            <p:ph type="dt" sz="half" idx="10"/>
          </p:nvPr>
        </p:nvSpPr>
        <p:spPr/>
        <p:txBody>
          <a:bodyPr/>
          <a:lstStyle/>
          <a:p>
            <a:fld id="{5F774452-749C-4246-8874-0DD690CD5867}" type="datetime1">
              <a:rPr lang="en-GB" smtClean="0"/>
              <a:t>28/08/2025</a:t>
            </a:fld>
            <a:endParaRPr lang="en-GB"/>
          </a:p>
        </p:txBody>
      </p:sp>
      <p:sp>
        <p:nvSpPr>
          <p:cNvPr id="6" name="Footer Placeholder 5">
            <a:extLst>
              <a:ext uri="{FF2B5EF4-FFF2-40B4-BE49-F238E27FC236}">
                <a16:creationId xmlns:a16="http://schemas.microsoft.com/office/drawing/2014/main" id="{76EF8AFF-58D1-419D-A14F-E06FC3B91327}"/>
              </a:ext>
            </a:extLst>
          </p:cNvPr>
          <p:cNvSpPr>
            <a:spLocks noGrp="1"/>
          </p:cNvSpPr>
          <p:nvPr>
            <p:ph type="ftr" sz="quarter" idx="11"/>
          </p:nvPr>
        </p:nvSpPr>
        <p:spPr/>
        <p:txBody>
          <a:bodyPr/>
          <a:lstStyle/>
          <a:p>
            <a:r>
              <a:rPr lang="en-US"/>
              <a:t>CRUCIAL: Expert prediction markets for climate risk</a:t>
            </a:r>
            <a:endParaRPr lang="en-GB"/>
          </a:p>
        </p:txBody>
      </p:sp>
      <p:sp>
        <p:nvSpPr>
          <p:cNvPr id="7" name="Slide Number Placeholder 6">
            <a:extLst>
              <a:ext uri="{FF2B5EF4-FFF2-40B4-BE49-F238E27FC236}">
                <a16:creationId xmlns:a16="http://schemas.microsoft.com/office/drawing/2014/main" id="{244C0C01-F9B1-401A-9649-680F743715D6}"/>
              </a:ext>
            </a:extLst>
          </p:cNvPr>
          <p:cNvSpPr>
            <a:spLocks noGrp="1"/>
          </p:cNvSpPr>
          <p:nvPr>
            <p:ph type="sldNum" sz="quarter" idx="12"/>
          </p:nvPr>
        </p:nvSpPr>
        <p:spPr/>
        <p:txBody>
          <a:bodyPr/>
          <a:lstStyle/>
          <a:p>
            <a:fld id="{66A9B1F8-92A3-4701-9D95-2E051ADCF5DA}" type="slidenum">
              <a:rPr lang="en-GB" smtClean="0"/>
              <a:t>‹#›</a:t>
            </a:fld>
            <a:endParaRPr lang="en-GB"/>
          </a:p>
        </p:txBody>
      </p:sp>
    </p:spTree>
    <p:extLst>
      <p:ext uri="{BB962C8B-B14F-4D97-AF65-F5344CB8AC3E}">
        <p14:creationId xmlns:p14="http://schemas.microsoft.com/office/powerpoint/2010/main" val="270772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08B2A-D180-42F0-90BA-9C476CD577D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69D87D0-0DCB-4AF8-9054-B67D5C2912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F8499A-4497-4109-8B05-AF44913BFA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FC976B9-5318-4E77-A999-1BEA96AB0B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2325A1-6C5D-4B2D-8E9B-07B157581A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CA94B1B-9AEA-49B6-A769-3FD25134D344}"/>
              </a:ext>
            </a:extLst>
          </p:cNvPr>
          <p:cNvSpPr>
            <a:spLocks noGrp="1"/>
          </p:cNvSpPr>
          <p:nvPr>
            <p:ph type="dt" sz="half" idx="10"/>
          </p:nvPr>
        </p:nvSpPr>
        <p:spPr/>
        <p:txBody>
          <a:bodyPr/>
          <a:lstStyle/>
          <a:p>
            <a:fld id="{D4E69273-9542-4C90-9558-2B9538C8295E}" type="datetime1">
              <a:rPr lang="en-GB" smtClean="0"/>
              <a:t>28/08/2025</a:t>
            </a:fld>
            <a:endParaRPr lang="en-GB"/>
          </a:p>
        </p:txBody>
      </p:sp>
      <p:sp>
        <p:nvSpPr>
          <p:cNvPr id="8" name="Footer Placeholder 7">
            <a:extLst>
              <a:ext uri="{FF2B5EF4-FFF2-40B4-BE49-F238E27FC236}">
                <a16:creationId xmlns:a16="http://schemas.microsoft.com/office/drawing/2014/main" id="{6F20142F-BCCB-4E7B-BC62-1B1231AD4131}"/>
              </a:ext>
            </a:extLst>
          </p:cNvPr>
          <p:cNvSpPr>
            <a:spLocks noGrp="1"/>
          </p:cNvSpPr>
          <p:nvPr>
            <p:ph type="ftr" sz="quarter" idx="11"/>
          </p:nvPr>
        </p:nvSpPr>
        <p:spPr/>
        <p:txBody>
          <a:bodyPr/>
          <a:lstStyle/>
          <a:p>
            <a:r>
              <a:rPr lang="en-US"/>
              <a:t>CRUCIAL: Expert prediction markets for climate risk</a:t>
            </a:r>
            <a:endParaRPr lang="en-GB"/>
          </a:p>
        </p:txBody>
      </p:sp>
      <p:sp>
        <p:nvSpPr>
          <p:cNvPr id="9" name="Slide Number Placeholder 8">
            <a:extLst>
              <a:ext uri="{FF2B5EF4-FFF2-40B4-BE49-F238E27FC236}">
                <a16:creationId xmlns:a16="http://schemas.microsoft.com/office/drawing/2014/main" id="{989AA1F1-301F-4EAC-9F4A-F624869013D5}"/>
              </a:ext>
            </a:extLst>
          </p:cNvPr>
          <p:cNvSpPr>
            <a:spLocks noGrp="1"/>
          </p:cNvSpPr>
          <p:nvPr>
            <p:ph type="sldNum" sz="quarter" idx="12"/>
          </p:nvPr>
        </p:nvSpPr>
        <p:spPr/>
        <p:txBody>
          <a:bodyPr/>
          <a:lstStyle/>
          <a:p>
            <a:fld id="{66A9B1F8-92A3-4701-9D95-2E051ADCF5DA}" type="slidenum">
              <a:rPr lang="en-GB" smtClean="0"/>
              <a:t>‹#›</a:t>
            </a:fld>
            <a:endParaRPr lang="en-GB"/>
          </a:p>
        </p:txBody>
      </p:sp>
    </p:spTree>
    <p:extLst>
      <p:ext uri="{BB962C8B-B14F-4D97-AF65-F5344CB8AC3E}">
        <p14:creationId xmlns:p14="http://schemas.microsoft.com/office/powerpoint/2010/main" val="450991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2076F-EAD6-495D-A441-B9E12227077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60D3C6F-BB1F-4FC9-8C47-C204CD399A1A}"/>
              </a:ext>
            </a:extLst>
          </p:cNvPr>
          <p:cNvSpPr>
            <a:spLocks noGrp="1"/>
          </p:cNvSpPr>
          <p:nvPr>
            <p:ph type="dt" sz="half" idx="10"/>
          </p:nvPr>
        </p:nvSpPr>
        <p:spPr/>
        <p:txBody>
          <a:bodyPr/>
          <a:lstStyle/>
          <a:p>
            <a:fld id="{1E52D97D-142F-423F-8ABC-6F20E2CE163C}" type="datetime1">
              <a:rPr lang="en-GB" smtClean="0"/>
              <a:t>28/08/2025</a:t>
            </a:fld>
            <a:endParaRPr lang="en-GB"/>
          </a:p>
        </p:txBody>
      </p:sp>
      <p:sp>
        <p:nvSpPr>
          <p:cNvPr id="4" name="Footer Placeholder 3">
            <a:extLst>
              <a:ext uri="{FF2B5EF4-FFF2-40B4-BE49-F238E27FC236}">
                <a16:creationId xmlns:a16="http://schemas.microsoft.com/office/drawing/2014/main" id="{5AE0171E-B475-46A8-963E-491F1741A913}"/>
              </a:ext>
            </a:extLst>
          </p:cNvPr>
          <p:cNvSpPr>
            <a:spLocks noGrp="1"/>
          </p:cNvSpPr>
          <p:nvPr>
            <p:ph type="ftr" sz="quarter" idx="11"/>
          </p:nvPr>
        </p:nvSpPr>
        <p:spPr/>
        <p:txBody>
          <a:bodyPr/>
          <a:lstStyle/>
          <a:p>
            <a:r>
              <a:rPr lang="en-US"/>
              <a:t>CRUCIAL: Expert prediction markets for climate risk</a:t>
            </a:r>
            <a:endParaRPr lang="en-GB"/>
          </a:p>
        </p:txBody>
      </p:sp>
      <p:sp>
        <p:nvSpPr>
          <p:cNvPr id="5" name="Slide Number Placeholder 4">
            <a:extLst>
              <a:ext uri="{FF2B5EF4-FFF2-40B4-BE49-F238E27FC236}">
                <a16:creationId xmlns:a16="http://schemas.microsoft.com/office/drawing/2014/main" id="{CADCF03C-E3FB-489B-9CB8-5559FD53814D}"/>
              </a:ext>
            </a:extLst>
          </p:cNvPr>
          <p:cNvSpPr>
            <a:spLocks noGrp="1"/>
          </p:cNvSpPr>
          <p:nvPr>
            <p:ph type="sldNum" sz="quarter" idx="12"/>
          </p:nvPr>
        </p:nvSpPr>
        <p:spPr/>
        <p:txBody>
          <a:bodyPr/>
          <a:lstStyle/>
          <a:p>
            <a:fld id="{66A9B1F8-92A3-4701-9D95-2E051ADCF5DA}" type="slidenum">
              <a:rPr lang="en-GB" smtClean="0"/>
              <a:t>‹#›</a:t>
            </a:fld>
            <a:endParaRPr lang="en-GB"/>
          </a:p>
        </p:txBody>
      </p:sp>
    </p:spTree>
    <p:extLst>
      <p:ext uri="{BB962C8B-B14F-4D97-AF65-F5344CB8AC3E}">
        <p14:creationId xmlns:p14="http://schemas.microsoft.com/office/powerpoint/2010/main" val="3276170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099BA2-E3CF-40AC-B98D-F1227C2AFBBB}"/>
              </a:ext>
            </a:extLst>
          </p:cNvPr>
          <p:cNvSpPr>
            <a:spLocks noGrp="1"/>
          </p:cNvSpPr>
          <p:nvPr>
            <p:ph type="dt" sz="half" idx="10"/>
          </p:nvPr>
        </p:nvSpPr>
        <p:spPr/>
        <p:txBody>
          <a:bodyPr/>
          <a:lstStyle/>
          <a:p>
            <a:fld id="{0EB0B930-5307-455A-A008-E381F61E3508}" type="datetime1">
              <a:rPr lang="en-GB" smtClean="0"/>
              <a:t>28/08/2025</a:t>
            </a:fld>
            <a:endParaRPr lang="en-GB"/>
          </a:p>
        </p:txBody>
      </p:sp>
      <p:sp>
        <p:nvSpPr>
          <p:cNvPr id="3" name="Footer Placeholder 2">
            <a:extLst>
              <a:ext uri="{FF2B5EF4-FFF2-40B4-BE49-F238E27FC236}">
                <a16:creationId xmlns:a16="http://schemas.microsoft.com/office/drawing/2014/main" id="{FDD1559B-1357-40DC-84BC-8F935E9BE91E}"/>
              </a:ext>
            </a:extLst>
          </p:cNvPr>
          <p:cNvSpPr>
            <a:spLocks noGrp="1"/>
          </p:cNvSpPr>
          <p:nvPr>
            <p:ph type="ftr" sz="quarter" idx="11"/>
          </p:nvPr>
        </p:nvSpPr>
        <p:spPr/>
        <p:txBody>
          <a:bodyPr/>
          <a:lstStyle/>
          <a:p>
            <a:r>
              <a:rPr lang="en-US"/>
              <a:t>CRUCIAL: Expert prediction markets for climate risk</a:t>
            </a:r>
            <a:endParaRPr lang="en-GB"/>
          </a:p>
        </p:txBody>
      </p:sp>
      <p:sp>
        <p:nvSpPr>
          <p:cNvPr id="4" name="Slide Number Placeholder 3">
            <a:extLst>
              <a:ext uri="{FF2B5EF4-FFF2-40B4-BE49-F238E27FC236}">
                <a16:creationId xmlns:a16="http://schemas.microsoft.com/office/drawing/2014/main" id="{EB9EA590-62D0-447F-9991-D75A47C84B02}"/>
              </a:ext>
            </a:extLst>
          </p:cNvPr>
          <p:cNvSpPr>
            <a:spLocks noGrp="1"/>
          </p:cNvSpPr>
          <p:nvPr>
            <p:ph type="sldNum" sz="quarter" idx="12"/>
          </p:nvPr>
        </p:nvSpPr>
        <p:spPr/>
        <p:txBody>
          <a:bodyPr/>
          <a:lstStyle/>
          <a:p>
            <a:fld id="{66A9B1F8-92A3-4701-9D95-2E051ADCF5DA}" type="slidenum">
              <a:rPr lang="en-GB" smtClean="0"/>
              <a:t>‹#›</a:t>
            </a:fld>
            <a:endParaRPr lang="en-GB"/>
          </a:p>
        </p:txBody>
      </p:sp>
    </p:spTree>
    <p:extLst>
      <p:ext uri="{BB962C8B-B14F-4D97-AF65-F5344CB8AC3E}">
        <p14:creationId xmlns:p14="http://schemas.microsoft.com/office/powerpoint/2010/main" val="2634386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8E606-C51F-405B-BF4B-18F2152828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C6BCAD5-871D-41BC-BAAC-6672DB705F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D76E0D0-AE09-4C86-883B-2D5B367B72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2FEE2E-D345-4244-9E6F-DBE5B8173514}"/>
              </a:ext>
            </a:extLst>
          </p:cNvPr>
          <p:cNvSpPr>
            <a:spLocks noGrp="1"/>
          </p:cNvSpPr>
          <p:nvPr>
            <p:ph type="dt" sz="half" idx="10"/>
          </p:nvPr>
        </p:nvSpPr>
        <p:spPr/>
        <p:txBody>
          <a:bodyPr/>
          <a:lstStyle/>
          <a:p>
            <a:fld id="{824E50A4-514C-47FE-85EC-51C595AFD5EE}" type="datetime1">
              <a:rPr lang="en-GB" smtClean="0"/>
              <a:t>28/08/2025</a:t>
            </a:fld>
            <a:endParaRPr lang="en-GB"/>
          </a:p>
        </p:txBody>
      </p:sp>
      <p:sp>
        <p:nvSpPr>
          <p:cNvPr id="6" name="Footer Placeholder 5">
            <a:extLst>
              <a:ext uri="{FF2B5EF4-FFF2-40B4-BE49-F238E27FC236}">
                <a16:creationId xmlns:a16="http://schemas.microsoft.com/office/drawing/2014/main" id="{AEB011DB-E9AA-4251-9A35-E67522988CCA}"/>
              </a:ext>
            </a:extLst>
          </p:cNvPr>
          <p:cNvSpPr>
            <a:spLocks noGrp="1"/>
          </p:cNvSpPr>
          <p:nvPr>
            <p:ph type="ftr" sz="quarter" idx="11"/>
          </p:nvPr>
        </p:nvSpPr>
        <p:spPr/>
        <p:txBody>
          <a:bodyPr/>
          <a:lstStyle/>
          <a:p>
            <a:r>
              <a:rPr lang="en-US"/>
              <a:t>CRUCIAL: Expert prediction markets for climate risk</a:t>
            </a:r>
            <a:endParaRPr lang="en-GB"/>
          </a:p>
        </p:txBody>
      </p:sp>
      <p:sp>
        <p:nvSpPr>
          <p:cNvPr id="7" name="Slide Number Placeholder 6">
            <a:extLst>
              <a:ext uri="{FF2B5EF4-FFF2-40B4-BE49-F238E27FC236}">
                <a16:creationId xmlns:a16="http://schemas.microsoft.com/office/drawing/2014/main" id="{56BB2E71-EF33-49CB-AABE-623D625359FA}"/>
              </a:ext>
            </a:extLst>
          </p:cNvPr>
          <p:cNvSpPr>
            <a:spLocks noGrp="1"/>
          </p:cNvSpPr>
          <p:nvPr>
            <p:ph type="sldNum" sz="quarter" idx="12"/>
          </p:nvPr>
        </p:nvSpPr>
        <p:spPr/>
        <p:txBody>
          <a:bodyPr/>
          <a:lstStyle/>
          <a:p>
            <a:fld id="{66A9B1F8-92A3-4701-9D95-2E051ADCF5DA}" type="slidenum">
              <a:rPr lang="en-GB" smtClean="0"/>
              <a:t>‹#›</a:t>
            </a:fld>
            <a:endParaRPr lang="en-GB"/>
          </a:p>
        </p:txBody>
      </p:sp>
    </p:spTree>
    <p:extLst>
      <p:ext uri="{BB962C8B-B14F-4D97-AF65-F5344CB8AC3E}">
        <p14:creationId xmlns:p14="http://schemas.microsoft.com/office/powerpoint/2010/main" val="1204802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94F4-7EC3-4282-A19B-314C7FA63D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F48B769-AB7F-49DC-BBFA-A0BFB9FBA7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5671FFB-8B8E-4B0C-B757-A9A0E18D1F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350488-9FF4-4984-9C68-36492E3393CC}"/>
              </a:ext>
            </a:extLst>
          </p:cNvPr>
          <p:cNvSpPr>
            <a:spLocks noGrp="1"/>
          </p:cNvSpPr>
          <p:nvPr>
            <p:ph type="dt" sz="half" idx="10"/>
          </p:nvPr>
        </p:nvSpPr>
        <p:spPr/>
        <p:txBody>
          <a:bodyPr/>
          <a:lstStyle/>
          <a:p>
            <a:fld id="{19728139-D979-4E5C-834E-D5B952D468C6}" type="datetime1">
              <a:rPr lang="en-GB" smtClean="0"/>
              <a:t>28/08/2025</a:t>
            </a:fld>
            <a:endParaRPr lang="en-GB"/>
          </a:p>
        </p:txBody>
      </p:sp>
      <p:sp>
        <p:nvSpPr>
          <p:cNvPr id="6" name="Footer Placeholder 5">
            <a:extLst>
              <a:ext uri="{FF2B5EF4-FFF2-40B4-BE49-F238E27FC236}">
                <a16:creationId xmlns:a16="http://schemas.microsoft.com/office/drawing/2014/main" id="{EBA740AF-D023-4936-9DE1-01BA3FE0377E}"/>
              </a:ext>
            </a:extLst>
          </p:cNvPr>
          <p:cNvSpPr>
            <a:spLocks noGrp="1"/>
          </p:cNvSpPr>
          <p:nvPr>
            <p:ph type="ftr" sz="quarter" idx="11"/>
          </p:nvPr>
        </p:nvSpPr>
        <p:spPr/>
        <p:txBody>
          <a:bodyPr/>
          <a:lstStyle/>
          <a:p>
            <a:r>
              <a:rPr lang="en-US"/>
              <a:t>CRUCIAL: Expert prediction markets for climate risk</a:t>
            </a:r>
            <a:endParaRPr lang="en-GB"/>
          </a:p>
        </p:txBody>
      </p:sp>
      <p:sp>
        <p:nvSpPr>
          <p:cNvPr id="7" name="Slide Number Placeholder 6">
            <a:extLst>
              <a:ext uri="{FF2B5EF4-FFF2-40B4-BE49-F238E27FC236}">
                <a16:creationId xmlns:a16="http://schemas.microsoft.com/office/drawing/2014/main" id="{39DB5D6C-9849-46CF-8ADC-162A4C561F6C}"/>
              </a:ext>
            </a:extLst>
          </p:cNvPr>
          <p:cNvSpPr>
            <a:spLocks noGrp="1"/>
          </p:cNvSpPr>
          <p:nvPr>
            <p:ph type="sldNum" sz="quarter" idx="12"/>
          </p:nvPr>
        </p:nvSpPr>
        <p:spPr/>
        <p:txBody>
          <a:bodyPr/>
          <a:lstStyle/>
          <a:p>
            <a:fld id="{66A9B1F8-92A3-4701-9D95-2E051ADCF5DA}" type="slidenum">
              <a:rPr lang="en-GB" smtClean="0"/>
              <a:t>‹#›</a:t>
            </a:fld>
            <a:endParaRPr lang="en-GB"/>
          </a:p>
        </p:txBody>
      </p:sp>
    </p:spTree>
    <p:extLst>
      <p:ext uri="{BB962C8B-B14F-4D97-AF65-F5344CB8AC3E}">
        <p14:creationId xmlns:p14="http://schemas.microsoft.com/office/powerpoint/2010/main" val="1843586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duotone>
              <a:prstClr val="black"/>
              <a:schemeClr val="accent3">
                <a:tint val="45000"/>
                <a:satMod val="400000"/>
              </a:schemeClr>
            </a:duotone>
            <a:lum/>
            <a:extLst>
              <a:ext uri="{BEBA8EAE-BF5A-486C-A8C5-ECC9F3942E4B}">
                <a14:imgProps xmlns:a14="http://schemas.microsoft.com/office/drawing/2010/main">
                  <a14:imgLayer r:embed="rId14">
                    <a14:imgEffect>
                      <a14:colorTemperature colorTemp="1500"/>
                    </a14:imgEffect>
                    <a14:imgEffect>
                      <a14:saturation sat="207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C99D9E-9793-4F88-8BAB-D44EB47F47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BC1B58-D3EF-4682-BDE2-B66B192A0B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498AC1-78DC-4AFE-9478-6C3A83D1CA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99DA12-F9C1-4680-93D3-6740E7905793}" type="datetime1">
              <a:rPr lang="en-GB" smtClean="0"/>
              <a:t>28/08/2025</a:t>
            </a:fld>
            <a:endParaRPr lang="en-GB"/>
          </a:p>
        </p:txBody>
      </p:sp>
      <p:sp>
        <p:nvSpPr>
          <p:cNvPr id="5" name="Footer Placeholder 4">
            <a:extLst>
              <a:ext uri="{FF2B5EF4-FFF2-40B4-BE49-F238E27FC236}">
                <a16:creationId xmlns:a16="http://schemas.microsoft.com/office/drawing/2014/main" id="{793E607D-83C9-4BAA-9668-ED0BB23B36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CRUCIAL: Expert prediction markets for climate risk</a:t>
            </a:r>
            <a:endParaRPr lang="en-GB"/>
          </a:p>
        </p:txBody>
      </p:sp>
      <p:sp>
        <p:nvSpPr>
          <p:cNvPr id="6" name="Slide Number Placeholder 5">
            <a:extLst>
              <a:ext uri="{FF2B5EF4-FFF2-40B4-BE49-F238E27FC236}">
                <a16:creationId xmlns:a16="http://schemas.microsoft.com/office/drawing/2014/main" id="{C0D76741-8FD9-4470-ABB5-8A23661E1A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A9B1F8-92A3-4701-9D95-2E051ADCF5DA}" type="slidenum">
              <a:rPr lang="en-GB" smtClean="0"/>
              <a:t>‹#›</a:t>
            </a:fld>
            <a:endParaRPr lang="en-GB"/>
          </a:p>
        </p:txBody>
      </p:sp>
    </p:spTree>
    <p:extLst>
      <p:ext uri="{BB962C8B-B14F-4D97-AF65-F5344CB8AC3E}">
        <p14:creationId xmlns:p14="http://schemas.microsoft.com/office/powerpoint/2010/main" val="392165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9.xml"/><Relationship Id="rId16"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2C6385-7058-E909-A917-F8F8CA769DD6}"/>
              </a:ext>
            </a:extLst>
          </p:cNvPr>
          <p:cNvSpPr>
            <a:spLocks noGrp="1"/>
          </p:cNvSpPr>
          <p:nvPr>
            <p:ph type="sldNum" sz="quarter" idx="12"/>
          </p:nvPr>
        </p:nvSpPr>
        <p:spPr/>
        <p:txBody>
          <a:bodyPr/>
          <a:lstStyle/>
          <a:p>
            <a:fld id="{66A9B1F8-92A3-4701-9D95-2E051ADCF5DA}" type="slidenum">
              <a:rPr lang="en-GB" smtClean="0"/>
              <a:t>1</a:t>
            </a:fld>
            <a:endParaRPr lang="en-GB"/>
          </a:p>
        </p:txBody>
      </p:sp>
      <p:pic>
        <p:nvPicPr>
          <p:cNvPr id="5" name="Picture 4" descr="A city skyline with a group of tall buildings&#10;&#10;Description automatically generated">
            <a:extLst>
              <a:ext uri="{FF2B5EF4-FFF2-40B4-BE49-F238E27FC236}">
                <a16:creationId xmlns:a16="http://schemas.microsoft.com/office/drawing/2014/main" id="{226392A0-9192-3E61-B9C0-A4B811227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607"/>
            <a:ext cx="12328753" cy="7097213"/>
          </a:xfrm>
          <a:prstGeom prst="rect">
            <a:avLst/>
          </a:prstGeom>
        </p:spPr>
      </p:pic>
      <p:sp>
        <p:nvSpPr>
          <p:cNvPr id="8" name="TextBox 7">
            <a:extLst>
              <a:ext uri="{FF2B5EF4-FFF2-40B4-BE49-F238E27FC236}">
                <a16:creationId xmlns:a16="http://schemas.microsoft.com/office/drawing/2014/main" id="{E85F3A82-CD49-AE98-352A-C5DC6A5C5FDB}"/>
              </a:ext>
            </a:extLst>
          </p:cNvPr>
          <p:cNvSpPr txBox="1"/>
          <p:nvPr/>
        </p:nvSpPr>
        <p:spPr>
          <a:xfrm>
            <a:off x="1077378" y="3000058"/>
            <a:ext cx="10276421" cy="584775"/>
          </a:xfrm>
          <a:prstGeom prst="rect">
            <a:avLst/>
          </a:prstGeom>
          <a:noFill/>
        </p:spPr>
        <p:txBody>
          <a:bodyPr wrap="square" rtlCol="0">
            <a:spAutoFit/>
          </a:bodyPr>
          <a:lstStyle/>
          <a:p>
            <a:r>
              <a:rPr lang="en-US" sz="3200" dirty="0">
                <a:solidFill>
                  <a:schemeClr val="bg1"/>
                </a:solidFill>
                <a:latin typeface="Avenir Next LT Pro Demi" panose="020B0704020202020204" pitchFamily="34" charset="0"/>
              </a:rPr>
              <a:t>Using Prediction Markets for Climate Related Risks</a:t>
            </a:r>
            <a:endParaRPr lang="en-GB" sz="3200" dirty="0">
              <a:solidFill>
                <a:schemeClr val="bg1"/>
              </a:solidFill>
              <a:latin typeface="Avenir Next LT Pro Demi" panose="020B0704020202020204" pitchFamily="34" charset="0"/>
            </a:endParaRPr>
          </a:p>
        </p:txBody>
      </p:sp>
      <p:pic>
        <p:nvPicPr>
          <p:cNvPr id="12" name="Graphic 11">
            <a:extLst>
              <a:ext uri="{FF2B5EF4-FFF2-40B4-BE49-F238E27FC236}">
                <a16:creationId xmlns:a16="http://schemas.microsoft.com/office/drawing/2014/main" id="{199F5902-A9C3-2E64-256B-840197551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4352" y="5841872"/>
            <a:ext cx="1679448" cy="671779"/>
          </a:xfrm>
          <a:prstGeom prst="rect">
            <a:avLst/>
          </a:prstGeom>
        </p:spPr>
      </p:pic>
      <p:sp>
        <p:nvSpPr>
          <p:cNvPr id="4" name="TextBox 3">
            <a:extLst>
              <a:ext uri="{FF2B5EF4-FFF2-40B4-BE49-F238E27FC236}">
                <a16:creationId xmlns:a16="http://schemas.microsoft.com/office/drawing/2014/main" id="{C62D1CF7-B03C-54A4-D7CE-7F5137FA559D}"/>
              </a:ext>
            </a:extLst>
          </p:cNvPr>
          <p:cNvSpPr txBox="1"/>
          <p:nvPr/>
        </p:nvSpPr>
        <p:spPr>
          <a:xfrm>
            <a:off x="1077379" y="3848197"/>
            <a:ext cx="9199682" cy="954107"/>
          </a:xfrm>
          <a:prstGeom prst="rect">
            <a:avLst/>
          </a:prstGeom>
          <a:noFill/>
        </p:spPr>
        <p:txBody>
          <a:bodyPr wrap="square" rtlCol="0">
            <a:spAutoFit/>
          </a:bodyPr>
          <a:lstStyle/>
          <a:p>
            <a:r>
              <a:rPr lang="en-US" sz="2000" dirty="0">
                <a:solidFill>
                  <a:schemeClr val="bg1"/>
                </a:solidFill>
                <a:latin typeface="Avenir Next LT Pro Demi" panose="020B0704020202020204" pitchFamily="34" charset="0"/>
              </a:rPr>
              <a:t>Mark Roulston and Kim Kaivanto</a:t>
            </a:r>
          </a:p>
          <a:p>
            <a:endParaRPr lang="en-US" sz="2000" dirty="0">
              <a:solidFill>
                <a:schemeClr val="bg1"/>
              </a:solidFill>
              <a:latin typeface="Avenir Next LT Pro Demi" panose="020B0704020202020204" pitchFamily="34" charset="0"/>
            </a:endParaRPr>
          </a:p>
          <a:p>
            <a:r>
              <a:rPr lang="en-US" sz="1400" dirty="0">
                <a:solidFill>
                  <a:schemeClr val="bg1"/>
                </a:solidFill>
                <a:latin typeface="Avenir Next LT Pro Demi" panose="020B0704020202020204" pitchFamily="34" charset="0"/>
              </a:rPr>
              <a:t>Lancaster University Management School</a:t>
            </a:r>
            <a:endParaRPr lang="en-GB" sz="1400" dirty="0">
              <a:solidFill>
                <a:schemeClr val="bg1"/>
              </a:solidFill>
              <a:latin typeface="Avenir Next LT Pro Demi" panose="020B0704020202020204" pitchFamily="34" charset="0"/>
            </a:endParaRPr>
          </a:p>
        </p:txBody>
      </p:sp>
      <p:sp>
        <p:nvSpPr>
          <p:cNvPr id="6" name="TextBox 5">
            <a:extLst>
              <a:ext uri="{FF2B5EF4-FFF2-40B4-BE49-F238E27FC236}">
                <a16:creationId xmlns:a16="http://schemas.microsoft.com/office/drawing/2014/main" id="{8F6CDA32-035B-F5E0-710E-E6BD065EF532}"/>
              </a:ext>
            </a:extLst>
          </p:cNvPr>
          <p:cNvSpPr txBox="1"/>
          <p:nvPr/>
        </p:nvSpPr>
        <p:spPr>
          <a:xfrm>
            <a:off x="186170" y="-11376"/>
            <a:ext cx="5737552" cy="707886"/>
          </a:xfrm>
          <a:prstGeom prst="rect">
            <a:avLst/>
          </a:prstGeom>
          <a:noFill/>
        </p:spPr>
        <p:txBody>
          <a:bodyPr wrap="square" rtlCol="0">
            <a:spAutoFit/>
          </a:bodyPr>
          <a:lstStyle/>
          <a:p>
            <a:r>
              <a:rPr lang="en-US" sz="2000" i="1" dirty="0">
                <a:solidFill>
                  <a:schemeClr val="bg1"/>
                </a:solidFill>
                <a:latin typeface="Avenir Next LT Pro Demi" panose="020B0704020202020204" pitchFamily="34" charset="0"/>
              </a:rPr>
              <a:t>Climate, Models, and Finance Workshop</a:t>
            </a:r>
          </a:p>
          <a:p>
            <a:r>
              <a:rPr lang="en-US" sz="2000" i="1" dirty="0">
                <a:solidFill>
                  <a:schemeClr val="bg1"/>
                </a:solidFill>
                <a:latin typeface="Avenir Next LT Pro Demi" panose="020B0704020202020204" pitchFamily="34" charset="0"/>
              </a:rPr>
              <a:t>UCL 4</a:t>
            </a:r>
            <a:r>
              <a:rPr lang="en-US" sz="2000" i="1" baseline="30000" dirty="0">
                <a:solidFill>
                  <a:schemeClr val="bg1"/>
                </a:solidFill>
                <a:latin typeface="Avenir Next LT Pro Demi" panose="020B0704020202020204" pitchFamily="34" charset="0"/>
              </a:rPr>
              <a:t>th</a:t>
            </a:r>
            <a:r>
              <a:rPr lang="en-US" sz="2000" i="1" dirty="0">
                <a:solidFill>
                  <a:schemeClr val="bg1"/>
                </a:solidFill>
                <a:latin typeface="Avenir Next LT Pro Demi" panose="020B0704020202020204" pitchFamily="34" charset="0"/>
              </a:rPr>
              <a:t> September 2025 </a:t>
            </a:r>
            <a:endParaRPr lang="en-GB" sz="1400" i="1" dirty="0">
              <a:solidFill>
                <a:schemeClr val="bg1"/>
              </a:solidFill>
              <a:latin typeface="Avenir Next LT Pro Demi" panose="020B0704020202020204" pitchFamily="34" charset="0"/>
            </a:endParaRPr>
          </a:p>
        </p:txBody>
      </p:sp>
      <p:pic>
        <p:nvPicPr>
          <p:cNvPr id="9" name="Picture 8" descr="A qr code on a white background&#10;&#10;AI-generated content may be incorrect.">
            <a:extLst>
              <a:ext uri="{FF2B5EF4-FFF2-40B4-BE49-F238E27FC236}">
                <a16:creationId xmlns:a16="http://schemas.microsoft.com/office/drawing/2014/main" id="{8085AF07-A23C-5A13-C4CD-9721324DE6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9177" y="269688"/>
            <a:ext cx="1706698" cy="1732459"/>
          </a:xfrm>
          <a:prstGeom prst="rect">
            <a:avLst/>
          </a:prstGeom>
        </p:spPr>
      </p:pic>
    </p:spTree>
    <p:extLst>
      <p:ext uri="{BB962C8B-B14F-4D97-AF65-F5344CB8AC3E}">
        <p14:creationId xmlns:p14="http://schemas.microsoft.com/office/powerpoint/2010/main" val="1384861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0A6B56-7B13-CAB5-56F4-6C9DFFCE5F99}"/>
              </a:ext>
            </a:extLst>
          </p:cNvPr>
          <p:cNvSpPr>
            <a:spLocks noGrp="1"/>
          </p:cNvSpPr>
          <p:nvPr>
            <p:ph type="sldNum" sz="quarter" idx="12"/>
          </p:nvPr>
        </p:nvSpPr>
        <p:spPr/>
        <p:txBody>
          <a:bodyPr/>
          <a:lstStyle/>
          <a:p>
            <a:fld id="{66A9B1F8-92A3-4701-9D95-2E051ADCF5DA}" type="slidenum">
              <a:rPr lang="en-GB" smtClean="0"/>
              <a:t>10</a:t>
            </a:fld>
            <a:endParaRPr lang="en-GB"/>
          </a:p>
        </p:txBody>
      </p:sp>
      <p:cxnSp>
        <p:nvCxnSpPr>
          <p:cNvPr id="4" name="Straight Arrow Connector 3">
            <a:extLst>
              <a:ext uri="{FF2B5EF4-FFF2-40B4-BE49-F238E27FC236}">
                <a16:creationId xmlns:a16="http://schemas.microsoft.com/office/drawing/2014/main" id="{FE21913B-FC7C-D629-F92E-B32B94F04ACF}"/>
              </a:ext>
            </a:extLst>
          </p:cNvPr>
          <p:cNvCxnSpPr>
            <a:cxnSpLocks/>
          </p:cNvCxnSpPr>
          <p:nvPr/>
        </p:nvCxnSpPr>
        <p:spPr>
          <a:xfrm>
            <a:off x="2471918" y="1232482"/>
            <a:ext cx="1848592" cy="1329757"/>
          </a:xfrm>
          <a:prstGeom prst="straightConnector1">
            <a:avLst/>
          </a:prstGeom>
          <a:ln w="152400">
            <a:solidFill>
              <a:srgbClr val="1AB483"/>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CCE7BFFD-C8B9-BB22-4198-554470CE7FD9}"/>
              </a:ext>
            </a:extLst>
          </p:cNvPr>
          <p:cNvCxnSpPr>
            <a:cxnSpLocks/>
          </p:cNvCxnSpPr>
          <p:nvPr/>
        </p:nvCxnSpPr>
        <p:spPr>
          <a:xfrm>
            <a:off x="2483518" y="2385184"/>
            <a:ext cx="1614015" cy="564248"/>
          </a:xfrm>
          <a:prstGeom prst="straightConnector1">
            <a:avLst/>
          </a:prstGeom>
          <a:ln w="152400">
            <a:solidFill>
              <a:srgbClr val="1AB483"/>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0EFB11E-76B3-9DE4-5DDC-3D1654F5D852}"/>
              </a:ext>
            </a:extLst>
          </p:cNvPr>
          <p:cNvCxnSpPr>
            <a:cxnSpLocks/>
          </p:cNvCxnSpPr>
          <p:nvPr/>
        </p:nvCxnSpPr>
        <p:spPr>
          <a:xfrm flipV="1">
            <a:off x="2377963" y="3432194"/>
            <a:ext cx="1614015" cy="4333"/>
          </a:xfrm>
          <a:prstGeom prst="straightConnector1">
            <a:avLst/>
          </a:prstGeom>
          <a:ln w="152400">
            <a:solidFill>
              <a:srgbClr val="1AB483"/>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D1A30E2-BE73-8281-50E0-49A04256657F}"/>
              </a:ext>
            </a:extLst>
          </p:cNvPr>
          <p:cNvCxnSpPr>
            <a:cxnSpLocks/>
          </p:cNvCxnSpPr>
          <p:nvPr/>
        </p:nvCxnSpPr>
        <p:spPr>
          <a:xfrm flipV="1">
            <a:off x="2462358" y="3917523"/>
            <a:ext cx="1635175" cy="541191"/>
          </a:xfrm>
          <a:prstGeom prst="straightConnector1">
            <a:avLst/>
          </a:prstGeom>
          <a:ln w="152400">
            <a:solidFill>
              <a:srgbClr val="1AB483"/>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B9E7639-3BB3-EE82-8522-5503525E0D7C}"/>
              </a:ext>
            </a:extLst>
          </p:cNvPr>
          <p:cNvCxnSpPr>
            <a:cxnSpLocks/>
          </p:cNvCxnSpPr>
          <p:nvPr/>
        </p:nvCxnSpPr>
        <p:spPr>
          <a:xfrm flipV="1">
            <a:off x="2483518" y="4351777"/>
            <a:ext cx="1836992" cy="1288798"/>
          </a:xfrm>
          <a:prstGeom prst="straightConnector1">
            <a:avLst/>
          </a:prstGeom>
          <a:ln w="152400">
            <a:solidFill>
              <a:srgbClr val="1AB483"/>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FE4D47A-45CF-A00E-3856-4B05201A4282}"/>
              </a:ext>
            </a:extLst>
          </p:cNvPr>
          <p:cNvSpPr>
            <a:spLocks noChangeAspect="1"/>
          </p:cNvSpPr>
          <p:nvPr/>
        </p:nvSpPr>
        <p:spPr>
          <a:xfrm>
            <a:off x="4226472" y="2124765"/>
            <a:ext cx="2668183" cy="2668183"/>
          </a:xfrm>
          <a:prstGeom prst="ellipse">
            <a:avLst/>
          </a:prstGeom>
          <a:solidFill>
            <a:srgbClr val="BABAB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group of people with green outline&#10;&#10;Description automatically generated">
            <a:extLst>
              <a:ext uri="{FF2B5EF4-FFF2-40B4-BE49-F238E27FC236}">
                <a16:creationId xmlns:a16="http://schemas.microsoft.com/office/drawing/2014/main" id="{D687774C-306D-231D-BEE5-6B79D0A4A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380" y="2554128"/>
            <a:ext cx="1896465" cy="1642545"/>
          </a:xfrm>
          <a:prstGeom prst="rect">
            <a:avLst/>
          </a:prstGeom>
        </p:spPr>
      </p:pic>
      <p:sp>
        <p:nvSpPr>
          <p:cNvPr id="11" name="Rectangle: Rounded Corners 10">
            <a:extLst>
              <a:ext uri="{FF2B5EF4-FFF2-40B4-BE49-F238E27FC236}">
                <a16:creationId xmlns:a16="http://schemas.microsoft.com/office/drawing/2014/main" id="{4EBDD6FE-9E15-D544-474B-9B7A740B08D4}"/>
              </a:ext>
            </a:extLst>
          </p:cNvPr>
          <p:cNvSpPr/>
          <p:nvPr/>
        </p:nvSpPr>
        <p:spPr>
          <a:xfrm>
            <a:off x="1014112" y="211160"/>
            <a:ext cx="1614015" cy="6344471"/>
          </a:xfrm>
          <a:prstGeom prst="roundRect">
            <a:avLst/>
          </a:prstGeom>
          <a:solidFill>
            <a:srgbClr val="BABAB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C03F7C04-344D-9E24-B996-527CAF376A07}"/>
              </a:ext>
            </a:extLst>
          </p:cNvPr>
          <p:cNvSpPr/>
          <p:nvPr/>
        </p:nvSpPr>
        <p:spPr>
          <a:xfrm>
            <a:off x="8126361" y="991633"/>
            <a:ext cx="3018408" cy="4914989"/>
          </a:xfrm>
          <a:prstGeom prst="roundRect">
            <a:avLst/>
          </a:prstGeom>
          <a:solidFill>
            <a:srgbClr val="BABAB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AC0D146C-33FB-445D-7A72-B8E8E6023338}"/>
              </a:ext>
            </a:extLst>
          </p:cNvPr>
          <p:cNvSpPr/>
          <p:nvPr/>
        </p:nvSpPr>
        <p:spPr>
          <a:xfrm>
            <a:off x="6948514" y="2614818"/>
            <a:ext cx="1123987" cy="1633491"/>
          </a:xfrm>
          <a:prstGeom prst="rightArrow">
            <a:avLst/>
          </a:prstGeom>
          <a:solidFill>
            <a:srgbClr val="1AB4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48A7B327-C3CC-E1A5-0868-FA207BF5667C}"/>
              </a:ext>
            </a:extLst>
          </p:cNvPr>
          <p:cNvGrpSpPr/>
          <p:nvPr/>
        </p:nvGrpSpPr>
        <p:grpSpPr>
          <a:xfrm>
            <a:off x="1175176" y="377259"/>
            <a:ext cx="1278497" cy="534145"/>
            <a:chOff x="1749444" y="183940"/>
            <a:chExt cx="1278497" cy="534145"/>
          </a:xfrm>
        </p:grpSpPr>
        <p:sp>
          <p:nvSpPr>
            <p:cNvPr id="15" name="Rectangle: Rounded Corners 14">
              <a:extLst>
                <a:ext uri="{FF2B5EF4-FFF2-40B4-BE49-F238E27FC236}">
                  <a16:creationId xmlns:a16="http://schemas.microsoft.com/office/drawing/2014/main" id="{E2358223-F1D1-B80D-0422-C5ACAB18D1C8}"/>
                </a:ext>
              </a:extLst>
            </p:cNvPr>
            <p:cNvSpPr/>
            <p:nvPr/>
          </p:nvSpPr>
          <p:spPr>
            <a:xfrm>
              <a:off x="1749444" y="183940"/>
              <a:ext cx="1278497" cy="53414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4">
              <a:extLst>
                <a:ext uri="{FF2B5EF4-FFF2-40B4-BE49-F238E27FC236}">
                  <a16:creationId xmlns:a16="http://schemas.microsoft.com/office/drawing/2014/main" id="{A6263B62-43E7-3CFD-49AA-FF76D3AA5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1739" y="300764"/>
              <a:ext cx="1114110" cy="293187"/>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Rounded Corners 16">
            <a:extLst>
              <a:ext uri="{FF2B5EF4-FFF2-40B4-BE49-F238E27FC236}">
                <a16:creationId xmlns:a16="http://schemas.microsoft.com/office/drawing/2014/main" id="{6E97F994-5020-029B-A73D-DE17FF7736E6}"/>
              </a:ext>
            </a:extLst>
          </p:cNvPr>
          <p:cNvSpPr/>
          <p:nvPr/>
        </p:nvSpPr>
        <p:spPr>
          <a:xfrm>
            <a:off x="1175176" y="991633"/>
            <a:ext cx="1278497" cy="53414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AE461107-89F1-CDE0-152C-DD3BCB190F33}"/>
              </a:ext>
            </a:extLst>
          </p:cNvPr>
          <p:cNvSpPr/>
          <p:nvPr/>
        </p:nvSpPr>
        <p:spPr>
          <a:xfrm>
            <a:off x="1175176" y="1606007"/>
            <a:ext cx="1278497" cy="53414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0E305C4E-6D14-344A-3366-22CC21E88512}"/>
              </a:ext>
            </a:extLst>
          </p:cNvPr>
          <p:cNvSpPr/>
          <p:nvPr/>
        </p:nvSpPr>
        <p:spPr>
          <a:xfrm>
            <a:off x="1175176" y="2220381"/>
            <a:ext cx="1278497" cy="53414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2B9B20C8-A9D9-DAA2-2545-424929C883BE}"/>
              </a:ext>
            </a:extLst>
          </p:cNvPr>
          <p:cNvSpPr/>
          <p:nvPr/>
        </p:nvSpPr>
        <p:spPr>
          <a:xfrm>
            <a:off x="1175176" y="2834755"/>
            <a:ext cx="1278497" cy="53414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2FFD7D3D-9F86-D14C-CB0F-047E7A0C0CBE}"/>
              </a:ext>
            </a:extLst>
          </p:cNvPr>
          <p:cNvSpPr/>
          <p:nvPr/>
        </p:nvSpPr>
        <p:spPr>
          <a:xfrm>
            <a:off x="1175176" y="3449129"/>
            <a:ext cx="1278497" cy="53414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01B93AFC-2E3A-FAB3-8BD4-9B46F401003B}"/>
              </a:ext>
            </a:extLst>
          </p:cNvPr>
          <p:cNvSpPr/>
          <p:nvPr/>
        </p:nvSpPr>
        <p:spPr>
          <a:xfrm>
            <a:off x="1175176" y="4063503"/>
            <a:ext cx="1278497" cy="53414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9FF63530-E2E3-00FE-24BC-009BB737D37C}"/>
              </a:ext>
            </a:extLst>
          </p:cNvPr>
          <p:cNvSpPr/>
          <p:nvPr/>
        </p:nvSpPr>
        <p:spPr>
          <a:xfrm>
            <a:off x="1175176" y="4677877"/>
            <a:ext cx="1278497" cy="53414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59E2E1A5-69EF-77F9-E907-D4AAAA882C43}"/>
              </a:ext>
            </a:extLst>
          </p:cNvPr>
          <p:cNvSpPr/>
          <p:nvPr/>
        </p:nvSpPr>
        <p:spPr>
          <a:xfrm>
            <a:off x="1175176" y="5292251"/>
            <a:ext cx="1278497" cy="53414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0FCDFAE4-3269-E2C7-9449-7A1C978016B7}"/>
              </a:ext>
            </a:extLst>
          </p:cNvPr>
          <p:cNvSpPr/>
          <p:nvPr/>
        </p:nvSpPr>
        <p:spPr>
          <a:xfrm>
            <a:off x="1175176" y="5906622"/>
            <a:ext cx="1278497" cy="53414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4">
            <a:extLst>
              <a:ext uri="{FF2B5EF4-FFF2-40B4-BE49-F238E27FC236}">
                <a16:creationId xmlns:a16="http://schemas.microsoft.com/office/drawing/2014/main" id="{9CCE75EC-033D-3563-A1B4-12B603BEF8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6397" y="1089985"/>
            <a:ext cx="1135184" cy="35569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8">
            <a:extLst>
              <a:ext uri="{FF2B5EF4-FFF2-40B4-BE49-F238E27FC236}">
                <a16:creationId xmlns:a16="http://schemas.microsoft.com/office/drawing/2014/main" id="{53CC3E11-A2DE-B3C2-7A13-58209CC78A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9395" y="1645072"/>
            <a:ext cx="863447" cy="47969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ardiff University Logo">
            <a:extLst>
              <a:ext uri="{FF2B5EF4-FFF2-40B4-BE49-F238E27FC236}">
                <a16:creationId xmlns:a16="http://schemas.microsoft.com/office/drawing/2014/main" id="{C4157736-7654-B1D7-C806-0B82F09B4A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5830" y="2322332"/>
            <a:ext cx="920451" cy="36914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a:extLst>
              <a:ext uri="{FF2B5EF4-FFF2-40B4-BE49-F238E27FC236}">
                <a16:creationId xmlns:a16="http://schemas.microsoft.com/office/drawing/2014/main" id="{C7040F7F-250D-787C-BC3E-2865AF3C06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9738" y="2954210"/>
            <a:ext cx="1062760" cy="31474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4E724C38-2B97-68BF-45BF-3BD5DB4324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9991" y="3525445"/>
            <a:ext cx="1087476" cy="3728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Newcastle University Logo">
            <a:extLst>
              <a:ext uri="{FF2B5EF4-FFF2-40B4-BE49-F238E27FC236}">
                <a16:creationId xmlns:a16="http://schemas.microsoft.com/office/drawing/2014/main" id="{397E514A-A8D3-58D4-2E88-BF3D2BFE05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4127" y="4028192"/>
            <a:ext cx="1065472" cy="59879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0">
            <a:extLst>
              <a:ext uri="{FF2B5EF4-FFF2-40B4-BE49-F238E27FC236}">
                <a16:creationId xmlns:a16="http://schemas.microsoft.com/office/drawing/2014/main" id="{53245464-5BDD-2DCF-06D0-2D96D160EA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89738" y="4784315"/>
            <a:ext cx="1052003" cy="30452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blue text on a black background&#10;&#10;AI-generated content may be incorrect.">
            <a:extLst>
              <a:ext uri="{FF2B5EF4-FFF2-40B4-BE49-F238E27FC236}">
                <a16:creationId xmlns:a16="http://schemas.microsoft.com/office/drawing/2014/main" id="{C8BE9353-2F24-27C6-F78D-47C400081E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79376" y="5442503"/>
            <a:ext cx="1058041" cy="299778"/>
          </a:xfrm>
          <a:prstGeom prst="rect">
            <a:avLst/>
          </a:prstGeom>
        </p:spPr>
      </p:pic>
      <p:pic>
        <p:nvPicPr>
          <p:cNvPr id="34" name="Picture 6" descr="Side by side logomark and wordmark">
            <a:extLst>
              <a:ext uri="{FF2B5EF4-FFF2-40B4-BE49-F238E27FC236}">
                <a16:creationId xmlns:a16="http://schemas.microsoft.com/office/drawing/2014/main" id="{3A29D801-979E-078B-608B-A0C75384589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33642" y="5944112"/>
            <a:ext cx="965136" cy="19560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undefined">
            <a:extLst>
              <a:ext uri="{FF2B5EF4-FFF2-40B4-BE49-F238E27FC236}">
                <a16:creationId xmlns:a16="http://schemas.microsoft.com/office/drawing/2014/main" id="{5B89710A-43D7-ACCC-1F56-CCA700A47F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90326" y="6154243"/>
            <a:ext cx="719988" cy="258212"/>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Rounded Corners 35">
            <a:extLst>
              <a:ext uri="{FF2B5EF4-FFF2-40B4-BE49-F238E27FC236}">
                <a16:creationId xmlns:a16="http://schemas.microsoft.com/office/drawing/2014/main" id="{EB7EE4ED-12B7-310A-7236-77F621F7440C}"/>
              </a:ext>
            </a:extLst>
          </p:cNvPr>
          <p:cNvSpPr/>
          <p:nvPr/>
        </p:nvSpPr>
        <p:spPr>
          <a:xfrm>
            <a:off x="8317231" y="4417478"/>
            <a:ext cx="2636668" cy="1288798"/>
          </a:xfrm>
          <a:prstGeom prst="roundRect">
            <a:avLst/>
          </a:prstGeom>
          <a:solidFill>
            <a:srgbClr val="006A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venir Next LT Pro Demi" panose="020B0704020202020204" pitchFamily="34" charset="0"/>
              </a:rPr>
              <a:t>User Steering Group</a:t>
            </a:r>
          </a:p>
          <a:p>
            <a:pPr algn="ctr"/>
            <a:r>
              <a:rPr lang="en-US" dirty="0">
                <a:latin typeface="Avenir Next LT Pro" panose="020B0504020202020204" pitchFamily="34" charset="0"/>
              </a:rPr>
              <a:t>Aon, Howden, </a:t>
            </a:r>
          </a:p>
          <a:p>
            <a:pPr algn="ctr"/>
            <a:r>
              <a:rPr lang="en-US" dirty="0">
                <a:latin typeface="Avenir Next LT Pro" panose="020B0504020202020204" pitchFamily="34" charset="0"/>
              </a:rPr>
              <a:t>JBA Trust, WTW</a:t>
            </a:r>
            <a:endParaRPr lang="en-GB" dirty="0">
              <a:latin typeface="Avenir Next LT Pro" panose="020B0504020202020204" pitchFamily="34" charset="0"/>
            </a:endParaRPr>
          </a:p>
        </p:txBody>
      </p:sp>
      <p:sp>
        <p:nvSpPr>
          <p:cNvPr id="37" name="Rectangle: Rounded Corners 36">
            <a:extLst>
              <a:ext uri="{FF2B5EF4-FFF2-40B4-BE49-F238E27FC236}">
                <a16:creationId xmlns:a16="http://schemas.microsoft.com/office/drawing/2014/main" id="{B61A0BCA-EDB1-5581-94E2-72C79ACC12A3}"/>
              </a:ext>
            </a:extLst>
          </p:cNvPr>
          <p:cNvSpPr/>
          <p:nvPr/>
        </p:nvSpPr>
        <p:spPr>
          <a:xfrm>
            <a:off x="8317231" y="1231827"/>
            <a:ext cx="2636668" cy="3045398"/>
          </a:xfrm>
          <a:prstGeom prst="roundRect">
            <a:avLst>
              <a:gd name="adj" fmla="val 8139"/>
            </a:avLst>
          </a:prstGeom>
          <a:solidFill>
            <a:srgbClr val="006A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venir Next LT Pro Demi" panose="020B0704020202020204" pitchFamily="34" charset="0"/>
              </a:rPr>
              <a:t>Climate Forecast Users</a:t>
            </a:r>
          </a:p>
          <a:p>
            <a:pPr algn="ctr"/>
            <a:endParaRPr lang="en-US" dirty="0"/>
          </a:p>
          <a:p>
            <a:pPr algn="ctr"/>
            <a:r>
              <a:rPr lang="en-US" sz="2000" dirty="0">
                <a:latin typeface="Avenir Next LT Pro" panose="020B0504020202020204" pitchFamily="34" charset="0"/>
              </a:rPr>
              <a:t>reinsurance</a:t>
            </a:r>
          </a:p>
          <a:p>
            <a:pPr algn="ctr"/>
            <a:r>
              <a:rPr lang="en-US" sz="2000" dirty="0">
                <a:latin typeface="Avenir Next LT Pro" panose="020B0504020202020204" pitchFamily="34" charset="0"/>
              </a:rPr>
              <a:t>agriculture</a:t>
            </a:r>
          </a:p>
          <a:p>
            <a:pPr algn="ctr"/>
            <a:r>
              <a:rPr lang="en-US" sz="2000" dirty="0">
                <a:latin typeface="Avenir Next LT Pro" panose="020B0504020202020204" pitchFamily="34" charset="0"/>
              </a:rPr>
              <a:t>public sector</a:t>
            </a:r>
          </a:p>
          <a:p>
            <a:pPr algn="ctr"/>
            <a:r>
              <a:rPr lang="en-US" sz="2000" dirty="0">
                <a:latin typeface="Avenir Next LT Pro" panose="020B0504020202020204" pitchFamily="34" charset="0"/>
              </a:rPr>
              <a:t>financial sector</a:t>
            </a:r>
          </a:p>
          <a:p>
            <a:pPr algn="ctr"/>
            <a:r>
              <a:rPr lang="en-US" sz="2000" dirty="0">
                <a:latin typeface="Avenir Next LT Pro" panose="020B0504020202020204" pitchFamily="34" charset="0"/>
              </a:rPr>
              <a:t>infrastructure</a:t>
            </a:r>
          </a:p>
          <a:p>
            <a:pPr algn="ctr"/>
            <a:endParaRPr lang="en-GB" b="1" dirty="0"/>
          </a:p>
        </p:txBody>
      </p:sp>
      <p:sp>
        <p:nvSpPr>
          <p:cNvPr id="38" name="TextBox 37">
            <a:extLst>
              <a:ext uri="{FF2B5EF4-FFF2-40B4-BE49-F238E27FC236}">
                <a16:creationId xmlns:a16="http://schemas.microsoft.com/office/drawing/2014/main" id="{4361BAF6-33B5-B07D-43CA-943A6CC1B674}"/>
              </a:ext>
            </a:extLst>
          </p:cNvPr>
          <p:cNvSpPr txBox="1"/>
          <p:nvPr/>
        </p:nvSpPr>
        <p:spPr>
          <a:xfrm>
            <a:off x="3485660" y="5335237"/>
            <a:ext cx="4608512" cy="1077218"/>
          </a:xfrm>
          <a:prstGeom prst="rect">
            <a:avLst/>
          </a:prstGeom>
          <a:noFill/>
        </p:spPr>
        <p:txBody>
          <a:bodyPr wrap="square" rtlCol="0">
            <a:spAutoFit/>
          </a:bodyPr>
          <a:lstStyle/>
          <a:p>
            <a:r>
              <a:rPr lang="en-US" sz="1600" dirty="0">
                <a:latin typeface="Avenir Next LT Pro" panose="020B0504020202020204" pitchFamily="34" charset="0"/>
              </a:rPr>
              <a:t>Teams from 8 UK universities, 2 US universities, and a private-sector forecasting firm are in the consortium of participants in CRUCIAL’s prediction markets.</a:t>
            </a:r>
            <a:endParaRPr lang="en-GB" sz="1600" dirty="0">
              <a:latin typeface="Avenir Next LT Pro" panose="020B0504020202020204" pitchFamily="34" charset="0"/>
            </a:endParaRPr>
          </a:p>
        </p:txBody>
      </p:sp>
      <p:pic>
        <p:nvPicPr>
          <p:cNvPr id="39" name="Graphic 38">
            <a:extLst>
              <a:ext uri="{FF2B5EF4-FFF2-40B4-BE49-F238E27FC236}">
                <a16:creationId xmlns:a16="http://schemas.microsoft.com/office/drawing/2014/main" id="{ED387886-1A80-198E-E97F-335A79366DF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332848" y="649829"/>
            <a:ext cx="2719358" cy="1087743"/>
          </a:xfrm>
          <a:prstGeom prst="rect">
            <a:avLst/>
          </a:prstGeom>
        </p:spPr>
      </p:pic>
    </p:spTree>
    <p:extLst>
      <p:ext uri="{BB962C8B-B14F-4D97-AF65-F5344CB8AC3E}">
        <p14:creationId xmlns:p14="http://schemas.microsoft.com/office/powerpoint/2010/main" val="1656885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F3098-841E-8756-4790-33FEB3D4DC2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CE98491-FEBF-26AD-5B07-C900DA934CF5}"/>
              </a:ext>
            </a:extLst>
          </p:cNvPr>
          <p:cNvSpPr>
            <a:spLocks noGrp="1"/>
          </p:cNvSpPr>
          <p:nvPr>
            <p:ph type="sldNum" sz="quarter" idx="12"/>
          </p:nvPr>
        </p:nvSpPr>
        <p:spPr/>
        <p:txBody>
          <a:bodyPr/>
          <a:lstStyle/>
          <a:p>
            <a:fld id="{66A9B1F8-92A3-4701-9D95-2E051ADCF5DA}" type="slidenum">
              <a:rPr lang="en-GB" smtClean="0"/>
              <a:t>11</a:t>
            </a:fld>
            <a:endParaRPr lang="en-GB"/>
          </a:p>
        </p:txBody>
      </p:sp>
      <p:sp>
        <p:nvSpPr>
          <p:cNvPr id="4" name="TextBox 3">
            <a:extLst>
              <a:ext uri="{FF2B5EF4-FFF2-40B4-BE49-F238E27FC236}">
                <a16:creationId xmlns:a16="http://schemas.microsoft.com/office/drawing/2014/main" id="{0980509A-F39F-11EB-3275-ACB158DAEF29}"/>
              </a:ext>
            </a:extLst>
          </p:cNvPr>
          <p:cNvSpPr txBox="1"/>
          <p:nvPr/>
        </p:nvSpPr>
        <p:spPr>
          <a:xfrm>
            <a:off x="255494" y="460688"/>
            <a:ext cx="11098306" cy="646331"/>
          </a:xfrm>
          <a:prstGeom prst="rect">
            <a:avLst/>
          </a:prstGeom>
          <a:noFill/>
        </p:spPr>
        <p:txBody>
          <a:bodyPr wrap="square" rtlCol="0">
            <a:spAutoFit/>
          </a:bodyPr>
          <a:lstStyle/>
          <a:p>
            <a:r>
              <a:rPr lang="en-US" sz="3600" dirty="0">
                <a:latin typeface="Avenir Next LT Pro Light" panose="020B0304020202020204" pitchFamily="34" charset="0"/>
              </a:rPr>
              <a:t>Summary</a:t>
            </a:r>
          </a:p>
        </p:txBody>
      </p:sp>
      <p:sp>
        <p:nvSpPr>
          <p:cNvPr id="7" name="TextBox 6">
            <a:extLst>
              <a:ext uri="{FF2B5EF4-FFF2-40B4-BE49-F238E27FC236}">
                <a16:creationId xmlns:a16="http://schemas.microsoft.com/office/drawing/2014/main" id="{DEEEC9D7-48F0-3D99-923C-DB0D0E1E71A8}"/>
              </a:ext>
            </a:extLst>
          </p:cNvPr>
          <p:cNvSpPr txBox="1"/>
          <p:nvPr/>
        </p:nvSpPr>
        <p:spPr>
          <a:xfrm>
            <a:off x="255494" y="1559602"/>
            <a:ext cx="5550220" cy="4093428"/>
          </a:xfrm>
          <a:prstGeom prst="rect">
            <a:avLst/>
          </a:prstGeom>
          <a:noFill/>
        </p:spPr>
        <p:txBody>
          <a:bodyPr wrap="square" rtlCol="0">
            <a:spAutoFit/>
          </a:bodyPr>
          <a:lstStyle/>
          <a:p>
            <a:pPr marL="457200" indent="-457200">
              <a:spcBef>
                <a:spcPts val="1200"/>
              </a:spcBef>
              <a:buFont typeface="Wingdings" panose="05000000000000000000" pitchFamily="2" charset="2"/>
              <a:buChar char="§"/>
            </a:pPr>
            <a:r>
              <a:rPr lang="en-US" sz="2400" dirty="0">
                <a:latin typeface="Avenir Next LT Pro" panose="020B0504020202020204" pitchFamily="34" charset="0"/>
              </a:rPr>
              <a:t>Market for climate analytics and forecasts exists and is growing.</a:t>
            </a:r>
          </a:p>
          <a:p>
            <a:pPr marL="457200" indent="-457200">
              <a:spcBef>
                <a:spcPts val="1200"/>
              </a:spcBef>
              <a:buFont typeface="Wingdings" panose="05000000000000000000" pitchFamily="2" charset="2"/>
              <a:buChar char="§"/>
            </a:pPr>
            <a:r>
              <a:rPr lang="en-US" sz="2400" dirty="0">
                <a:latin typeface="Avenir Next LT Pro" panose="020B0504020202020204" pitchFamily="34" charset="0"/>
              </a:rPr>
              <a:t>The market wasn’t designed.</a:t>
            </a:r>
          </a:p>
          <a:p>
            <a:pPr marL="457200" indent="-457200">
              <a:spcBef>
                <a:spcPts val="1200"/>
              </a:spcBef>
              <a:buFont typeface="Wingdings" panose="05000000000000000000" pitchFamily="2" charset="2"/>
              <a:buChar char="§"/>
            </a:pPr>
            <a:r>
              <a:rPr lang="en-US" sz="2400" dirty="0">
                <a:latin typeface="Avenir Next LT Pro" panose="020B0504020202020204" pitchFamily="34" charset="0"/>
              </a:rPr>
              <a:t>It is vulnerable to market failure.</a:t>
            </a:r>
          </a:p>
          <a:p>
            <a:pPr marL="457200" indent="-457200">
              <a:spcBef>
                <a:spcPts val="1200"/>
              </a:spcBef>
              <a:buFont typeface="Wingdings" panose="05000000000000000000" pitchFamily="2" charset="2"/>
              <a:buChar char="§"/>
            </a:pPr>
            <a:r>
              <a:rPr lang="en-US" sz="2400" dirty="0">
                <a:latin typeface="Avenir Next LT Pro" panose="020B0504020202020204" pitchFamily="34" charset="0"/>
              </a:rPr>
              <a:t>Want to avoid prescriptive standards about methods.</a:t>
            </a:r>
          </a:p>
          <a:p>
            <a:pPr marL="457200" indent="-457200">
              <a:spcBef>
                <a:spcPts val="1200"/>
              </a:spcBef>
              <a:buFont typeface="Wingdings" panose="05000000000000000000" pitchFamily="2" charset="2"/>
              <a:buChar char="§"/>
            </a:pPr>
            <a:r>
              <a:rPr lang="en-US" sz="2400" dirty="0">
                <a:latin typeface="Avenir Next LT Pro" panose="020B0504020202020204" pitchFamily="34" charset="0"/>
              </a:rPr>
              <a:t>The market could benefit from insights from mechanism design.</a:t>
            </a:r>
          </a:p>
          <a:p>
            <a:endParaRPr lang="en-US" sz="2800" dirty="0">
              <a:latin typeface="Avenir Next LT Pro" panose="020B0504020202020204" pitchFamily="34" charset="0"/>
            </a:endParaRPr>
          </a:p>
        </p:txBody>
      </p:sp>
      <p:sp>
        <p:nvSpPr>
          <p:cNvPr id="9" name="TextBox 8">
            <a:extLst>
              <a:ext uri="{FF2B5EF4-FFF2-40B4-BE49-F238E27FC236}">
                <a16:creationId xmlns:a16="http://schemas.microsoft.com/office/drawing/2014/main" id="{22218CE1-955F-FA9A-DE43-71A397F3253C}"/>
              </a:ext>
            </a:extLst>
          </p:cNvPr>
          <p:cNvSpPr txBox="1"/>
          <p:nvPr/>
        </p:nvSpPr>
        <p:spPr>
          <a:xfrm>
            <a:off x="6386288" y="1559602"/>
            <a:ext cx="5550220" cy="5355312"/>
          </a:xfrm>
          <a:prstGeom prst="rect">
            <a:avLst/>
          </a:prstGeom>
          <a:noFill/>
        </p:spPr>
        <p:txBody>
          <a:bodyPr wrap="square" rtlCol="0">
            <a:spAutoFit/>
          </a:bodyPr>
          <a:lstStyle/>
          <a:p>
            <a:pPr marL="457200" indent="-457200">
              <a:spcBef>
                <a:spcPts val="1200"/>
              </a:spcBef>
              <a:buFont typeface="Wingdings" panose="05000000000000000000" pitchFamily="2" charset="2"/>
              <a:buChar char="§"/>
            </a:pPr>
            <a:r>
              <a:rPr lang="en-US" sz="2400" dirty="0">
                <a:latin typeface="Avenir Next LT Pro" panose="020B0504020202020204" pitchFamily="34" charset="0"/>
              </a:rPr>
              <a:t>Positive-sum prediction markets need a sponsor to fund them.</a:t>
            </a:r>
          </a:p>
          <a:p>
            <a:pPr marL="457200" indent="-457200">
              <a:spcBef>
                <a:spcPts val="1200"/>
              </a:spcBef>
              <a:buFont typeface="Wingdings" panose="05000000000000000000" pitchFamily="2" charset="2"/>
              <a:buChar char="§"/>
            </a:pPr>
            <a:r>
              <a:rPr lang="en-US" sz="2400" dirty="0">
                <a:latin typeface="Avenir Next LT Pro" panose="020B0504020202020204" pitchFamily="34" charset="0"/>
              </a:rPr>
              <a:t>Prediction market forecasts are </a:t>
            </a:r>
            <a:r>
              <a:rPr lang="en-US" sz="2400" i="1" dirty="0">
                <a:latin typeface="Avenir Next LT Pro" panose="020B0504020202020204" pitchFamily="34" charset="0"/>
              </a:rPr>
              <a:t>public goods </a:t>
            </a:r>
            <a:r>
              <a:rPr lang="en-US" sz="2400" dirty="0">
                <a:latin typeface="Avenir Next LT Pro" panose="020B0504020202020204" pitchFamily="34" charset="0"/>
              </a:rPr>
              <a:t>(non-rival and non-excludable).</a:t>
            </a:r>
          </a:p>
          <a:p>
            <a:pPr marL="457200" indent="-457200">
              <a:spcBef>
                <a:spcPts val="1200"/>
              </a:spcBef>
              <a:buFont typeface="Wingdings" panose="05000000000000000000" pitchFamily="2" charset="2"/>
              <a:buChar char="§"/>
            </a:pPr>
            <a:r>
              <a:rPr lang="en-US" sz="2400" dirty="0">
                <a:latin typeface="Avenir Next LT Pro" panose="020B0504020202020204" pitchFamily="34" charset="0"/>
              </a:rPr>
              <a:t>Public funding is one option.</a:t>
            </a:r>
          </a:p>
          <a:p>
            <a:pPr marL="457200" indent="-457200">
              <a:spcBef>
                <a:spcPts val="1200"/>
              </a:spcBef>
              <a:buFont typeface="Wingdings" panose="05000000000000000000" pitchFamily="2" charset="2"/>
              <a:buChar char="§"/>
            </a:pPr>
            <a:r>
              <a:rPr lang="en-US" sz="2400" dirty="0">
                <a:latin typeface="Avenir Next LT Pro" panose="020B0504020202020204" pitchFamily="34" charset="0"/>
              </a:rPr>
              <a:t>Alternatives include </a:t>
            </a:r>
            <a:r>
              <a:rPr lang="en-US" sz="2400" i="1" dirty="0">
                <a:latin typeface="Avenir Next LT Pro" panose="020B0504020202020204" pitchFamily="34" charset="0"/>
              </a:rPr>
              <a:t>assurance contracts</a:t>
            </a:r>
            <a:r>
              <a:rPr lang="en-US" sz="2400" dirty="0">
                <a:latin typeface="Avenir Next LT Pro" panose="020B0504020202020204" pitchFamily="34" charset="0"/>
              </a:rPr>
              <a:t>.</a:t>
            </a:r>
          </a:p>
          <a:p>
            <a:pPr marL="457200" indent="-457200">
              <a:spcBef>
                <a:spcPts val="1200"/>
              </a:spcBef>
              <a:buFont typeface="Wingdings" panose="05000000000000000000" pitchFamily="2" charset="2"/>
              <a:buChar char="§"/>
            </a:pPr>
            <a:r>
              <a:rPr lang="en-US" sz="2400" dirty="0">
                <a:latin typeface="Avenir Next LT Pro" panose="020B0504020202020204" pitchFamily="34" charset="0"/>
              </a:rPr>
              <a:t>Choice of market topics could influence research priorities.</a:t>
            </a:r>
          </a:p>
          <a:p>
            <a:pPr marL="457200" indent="-457200">
              <a:spcBef>
                <a:spcPts val="1200"/>
              </a:spcBef>
              <a:buFont typeface="Wingdings" panose="05000000000000000000" pitchFamily="2" charset="2"/>
              <a:buChar char="§"/>
            </a:pPr>
            <a:endParaRPr lang="en-US" sz="2400" dirty="0">
              <a:latin typeface="Avenir Next LT Pro" panose="020B0504020202020204" pitchFamily="34" charset="0"/>
            </a:endParaRPr>
          </a:p>
          <a:p>
            <a:endParaRPr lang="en-US" sz="2800" dirty="0">
              <a:latin typeface="Avenir Next LT Pro" panose="020B0504020202020204" pitchFamily="34" charset="0"/>
            </a:endParaRPr>
          </a:p>
        </p:txBody>
      </p:sp>
    </p:spTree>
    <p:extLst>
      <p:ext uri="{BB962C8B-B14F-4D97-AF65-F5344CB8AC3E}">
        <p14:creationId xmlns:p14="http://schemas.microsoft.com/office/powerpoint/2010/main" val="3289992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C8CE70-463E-A700-242B-08F64F0547AA}"/>
              </a:ext>
            </a:extLst>
          </p:cNvPr>
          <p:cNvSpPr>
            <a:spLocks noGrp="1"/>
          </p:cNvSpPr>
          <p:nvPr>
            <p:ph type="sldNum" sz="quarter" idx="12"/>
          </p:nvPr>
        </p:nvSpPr>
        <p:spPr/>
        <p:txBody>
          <a:bodyPr/>
          <a:lstStyle/>
          <a:p>
            <a:fld id="{66A9B1F8-92A3-4701-9D95-2E051ADCF5DA}" type="slidenum">
              <a:rPr lang="en-GB" smtClean="0"/>
              <a:t>12</a:t>
            </a:fld>
            <a:endParaRPr lang="en-GB"/>
          </a:p>
        </p:txBody>
      </p:sp>
      <p:sp>
        <p:nvSpPr>
          <p:cNvPr id="4" name="TextBox 3">
            <a:extLst>
              <a:ext uri="{FF2B5EF4-FFF2-40B4-BE49-F238E27FC236}">
                <a16:creationId xmlns:a16="http://schemas.microsoft.com/office/drawing/2014/main" id="{82478D72-87BE-2710-A17B-F43EE9975100}"/>
              </a:ext>
            </a:extLst>
          </p:cNvPr>
          <p:cNvSpPr txBox="1"/>
          <p:nvPr/>
        </p:nvSpPr>
        <p:spPr>
          <a:xfrm>
            <a:off x="2867081" y="3013501"/>
            <a:ext cx="6457838" cy="830997"/>
          </a:xfrm>
          <a:prstGeom prst="rect">
            <a:avLst/>
          </a:prstGeom>
          <a:noFill/>
        </p:spPr>
        <p:txBody>
          <a:bodyPr wrap="square" rtlCol="0">
            <a:spAutoFit/>
          </a:bodyPr>
          <a:lstStyle/>
          <a:p>
            <a:r>
              <a:rPr lang="en-US" sz="4800" dirty="0">
                <a:latin typeface="Avenir Next LT Pro Light" panose="020B0304020202020204" pitchFamily="34" charset="0"/>
              </a:rPr>
              <a:t>Supplementary Slides</a:t>
            </a:r>
          </a:p>
        </p:txBody>
      </p:sp>
    </p:spTree>
    <p:extLst>
      <p:ext uri="{BB962C8B-B14F-4D97-AF65-F5344CB8AC3E}">
        <p14:creationId xmlns:p14="http://schemas.microsoft.com/office/powerpoint/2010/main" val="2090914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041C180-4E55-4CE1-96D4-AA96B1344679}"/>
              </a:ext>
            </a:extLst>
          </p:cNvPr>
          <p:cNvSpPr txBox="1"/>
          <p:nvPr/>
        </p:nvSpPr>
        <p:spPr>
          <a:xfrm>
            <a:off x="435031" y="1366034"/>
            <a:ext cx="4136995" cy="5170646"/>
          </a:xfrm>
          <a:prstGeom prst="rect">
            <a:avLst/>
          </a:prstGeom>
          <a:noFill/>
        </p:spPr>
        <p:txBody>
          <a:bodyPr wrap="square" rtlCol="0">
            <a:spAutoFit/>
          </a:bodyPr>
          <a:lstStyle/>
          <a:p>
            <a:pPr marL="285750" indent="-285750">
              <a:spcBef>
                <a:spcPts val="1200"/>
              </a:spcBef>
              <a:buFont typeface="Wingdings" panose="05000000000000000000" pitchFamily="2" charset="2"/>
              <a:buChar char="§"/>
            </a:pPr>
            <a:r>
              <a:rPr lang="en-US" dirty="0">
                <a:latin typeface="Avenir Next LT Pro Light" panose="020B0304020202020204" pitchFamily="34" charset="0"/>
              </a:rPr>
              <a:t>simultaneous prediction of UK monthly temperature and rainfall</a:t>
            </a:r>
          </a:p>
          <a:p>
            <a:pPr marL="285750" indent="-285750">
              <a:spcBef>
                <a:spcPts val="1200"/>
              </a:spcBef>
              <a:buFont typeface="Wingdings" panose="05000000000000000000" pitchFamily="2" charset="2"/>
              <a:buChar char="§"/>
            </a:pPr>
            <a:r>
              <a:rPr lang="en-US" dirty="0">
                <a:latin typeface="Avenir Next LT Pro Light" panose="020B0304020202020204" pitchFamily="34" charset="0"/>
              </a:rPr>
              <a:t>space divided into 5,207 outcomes (0.2</a:t>
            </a:r>
            <a:r>
              <a:rPr lang="en-US" dirty="0">
                <a:latin typeface="Avenir Next LT Pro Light" panose="020B0304020202020204" pitchFamily="34" charset="0"/>
                <a:ea typeface="Cambria Math" panose="02040503050406030204" pitchFamily="18" charset="0"/>
              </a:rPr>
              <a:t>°C x 5mm</a:t>
            </a:r>
            <a:r>
              <a:rPr lang="en-US" dirty="0">
                <a:latin typeface="Cambria Math" panose="02040503050406030204" pitchFamily="18" charset="0"/>
                <a:ea typeface="Cambria Math" panose="02040503050406030204" pitchFamily="18" charset="0"/>
              </a:rPr>
              <a:t>)</a:t>
            </a:r>
            <a:endParaRPr lang="en-US" dirty="0">
              <a:latin typeface="Avenir Next LT Pro Light" panose="020B0304020202020204" pitchFamily="34" charset="0"/>
            </a:endParaRPr>
          </a:p>
          <a:p>
            <a:pPr marL="285750" indent="-285750">
              <a:spcBef>
                <a:spcPts val="1200"/>
              </a:spcBef>
              <a:buFont typeface="Wingdings" panose="05000000000000000000" pitchFamily="2" charset="2"/>
              <a:buChar char="§"/>
            </a:pPr>
            <a:r>
              <a:rPr lang="en-US" dirty="0">
                <a:latin typeface="Avenir Next LT Pro Light" panose="020B0304020202020204" pitchFamily="34" charset="0"/>
              </a:rPr>
              <a:t>6 markets: April, May, June, July, August, September 2018</a:t>
            </a:r>
          </a:p>
          <a:p>
            <a:pPr marL="285750" indent="-285750">
              <a:spcBef>
                <a:spcPts val="1200"/>
              </a:spcBef>
              <a:buFont typeface="Wingdings" panose="05000000000000000000" pitchFamily="2" charset="2"/>
              <a:buChar char="§"/>
            </a:pPr>
            <a:r>
              <a:rPr lang="en-US" dirty="0">
                <a:latin typeface="Avenir Next LT Pro Light" panose="020B0304020202020204" pitchFamily="34" charset="0"/>
              </a:rPr>
              <a:t>all markets opened in March 2018</a:t>
            </a:r>
          </a:p>
          <a:p>
            <a:pPr marL="285750" indent="-285750">
              <a:spcBef>
                <a:spcPts val="1200"/>
              </a:spcBef>
              <a:buFont typeface="Wingdings" panose="05000000000000000000" pitchFamily="2" charset="2"/>
              <a:buChar char="§"/>
            </a:pPr>
            <a:r>
              <a:rPr lang="en-US" dirty="0">
                <a:latin typeface="Avenir Next LT Pro Light" panose="020B0304020202020204" pitchFamily="34" charset="0"/>
              </a:rPr>
              <a:t>24 teams from UK universities endowed with virtual credits</a:t>
            </a:r>
          </a:p>
          <a:p>
            <a:pPr marL="285750" indent="-285750">
              <a:spcBef>
                <a:spcPts val="1200"/>
              </a:spcBef>
              <a:buFont typeface="Wingdings" panose="05000000000000000000" pitchFamily="2" charset="2"/>
              <a:buChar char="§"/>
            </a:pPr>
            <a:r>
              <a:rPr lang="en-US" dirty="0">
                <a:latin typeface="Avenir Next LT Pro Light" panose="020B0304020202020204" pitchFamily="34" charset="0"/>
              </a:rPr>
              <a:t>teams accumulating most credits received rewards totaling £55,000  (courtesy of Winton Group)</a:t>
            </a:r>
          </a:p>
          <a:p>
            <a:pPr marL="285750" indent="-285750">
              <a:spcBef>
                <a:spcPts val="1200"/>
              </a:spcBef>
              <a:buFont typeface="Wingdings" panose="05000000000000000000" pitchFamily="2" charset="2"/>
              <a:buChar char="§"/>
            </a:pPr>
            <a:r>
              <a:rPr lang="en-US" dirty="0">
                <a:latin typeface="Avenir Next LT Pro Light" panose="020B0304020202020204" pitchFamily="34" charset="0"/>
              </a:rPr>
              <a:t>demonstrated viability of granular two-dimensional markets.</a:t>
            </a:r>
            <a:endParaRPr lang="en-US" dirty="0"/>
          </a:p>
          <a:p>
            <a:endParaRPr lang="en-GB" dirty="0"/>
          </a:p>
        </p:txBody>
      </p:sp>
      <p:sp>
        <p:nvSpPr>
          <p:cNvPr id="5" name="TextBox 4">
            <a:extLst>
              <a:ext uri="{FF2B5EF4-FFF2-40B4-BE49-F238E27FC236}">
                <a16:creationId xmlns:a16="http://schemas.microsoft.com/office/drawing/2014/main" id="{C2227C1B-2011-48C6-AFA3-405944A72723}"/>
              </a:ext>
            </a:extLst>
          </p:cNvPr>
          <p:cNvSpPr txBox="1"/>
          <p:nvPr/>
        </p:nvSpPr>
        <p:spPr>
          <a:xfrm>
            <a:off x="559370" y="403660"/>
            <a:ext cx="10794430" cy="646331"/>
          </a:xfrm>
          <a:prstGeom prst="rect">
            <a:avLst/>
          </a:prstGeom>
          <a:noFill/>
        </p:spPr>
        <p:txBody>
          <a:bodyPr wrap="square" rtlCol="0">
            <a:spAutoFit/>
          </a:bodyPr>
          <a:lstStyle/>
          <a:p>
            <a:r>
              <a:rPr lang="en-US" sz="3600" dirty="0">
                <a:latin typeface="Avenir Next LT Pro" panose="020B0504020202020204" pitchFamily="34" charset="0"/>
              </a:rPr>
              <a:t>A 2D market: monthly temperature and rainfall</a:t>
            </a:r>
            <a:endParaRPr lang="en-GB" sz="3600" dirty="0">
              <a:latin typeface="Avenir Next LT Pro" panose="020B0504020202020204" pitchFamily="34" charset="0"/>
            </a:endParaRPr>
          </a:p>
        </p:txBody>
      </p:sp>
      <p:sp>
        <p:nvSpPr>
          <p:cNvPr id="4" name="Slide Number Placeholder 3">
            <a:extLst>
              <a:ext uri="{FF2B5EF4-FFF2-40B4-BE49-F238E27FC236}">
                <a16:creationId xmlns:a16="http://schemas.microsoft.com/office/drawing/2014/main" id="{00B40CF7-BFA3-4E61-9660-069D9E9AB105}"/>
              </a:ext>
            </a:extLst>
          </p:cNvPr>
          <p:cNvSpPr>
            <a:spLocks noGrp="1"/>
          </p:cNvSpPr>
          <p:nvPr>
            <p:ph type="sldNum" sz="quarter" idx="12"/>
          </p:nvPr>
        </p:nvSpPr>
        <p:spPr/>
        <p:txBody>
          <a:bodyPr/>
          <a:lstStyle/>
          <a:p>
            <a:fld id="{66A9B1F8-92A3-4701-9D95-2E051ADCF5DA}" type="slidenum">
              <a:rPr lang="en-GB" smtClean="0"/>
              <a:t>13</a:t>
            </a:fld>
            <a:endParaRPr lang="en-GB"/>
          </a:p>
        </p:txBody>
      </p:sp>
      <p:pic>
        <p:nvPicPr>
          <p:cNvPr id="1026" name="Picture 2">
            <a:extLst>
              <a:ext uri="{FF2B5EF4-FFF2-40B4-BE49-F238E27FC236}">
                <a16:creationId xmlns:a16="http://schemas.microsoft.com/office/drawing/2014/main" id="{87BDDE70-A367-A14A-95F2-73EF321C0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9650" y="1366034"/>
            <a:ext cx="6667500" cy="4286250"/>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pic>
        <p:nvPicPr>
          <p:cNvPr id="3" name="Picture 4" descr="Winton Logo">
            <a:extLst>
              <a:ext uri="{FF2B5EF4-FFF2-40B4-BE49-F238E27FC236}">
                <a16:creationId xmlns:a16="http://schemas.microsoft.com/office/drawing/2014/main" id="{015224BF-8FFA-1164-B0FF-C3D5B5B996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1599" y="2122676"/>
            <a:ext cx="982133" cy="3877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E035601-92E6-0105-9ACC-EDC3317C964E}"/>
              </a:ext>
            </a:extLst>
          </p:cNvPr>
          <p:cNvSpPr txBox="1"/>
          <p:nvPr/>
        </p:nvSpPr>
        <p:spPr>
          <a:xfrm>
            <a:off x="6096000" y="6043847"/>
            <a:ext cx="5759355" cy="523220"/>
          </a:xfrm>
          <a:prstGeom prst="rect">
            <a:avLst/>
          </a:prstGeom>
          <a:noFill/>
        </p:spPr>
        <p:txBody>
          <a:bodyPr wrap="square" rtlCol="0">
            <a:spAutoFit/>
          </a:bodyPr>
          <a:lstStyle/>
          <a:p>
            <a:r>
              <a:rPr lang="en-US" sz="1400" dirty="0">
                <a:latin typeface="Avenir Next LT Pro" panose="020B0504020202020204" pitchFamily="34" charset="0"/>
              </a:rPr>
              <a:t>Roulston and Kaivanto. "Joint-outcome prediction markets for climate risks." </a:t>
            </a:r>
            <a:r>
              <a:rPr lang="en-US" sz="1400" i="1" dirty="0" err="1">
                <a:latin typeface="Avenir Next LT Pro" panose="020B0504020202020204" pitchFamily="34" charset="0"/>
              </a:rPr>
              <a:t>PloS</a:t>
            </a:r>
            <a:r>
              <a:rPr lang="en-US" sz="1400" i="1" dirty="0">
                <a:latin typeface="Avenir Next LT Pro" panose="020B0504020202020204" pitchFamily="34" charset="0"/>
              </a:rPr>
              <a:t> one </a:t>
            </a:r>
            <a:r>
              <a:rPr lang="en-US" sz="1400" dirty="0">
                <a:latin typeface="Avenir Next LT Pro" panose="020B0504020202020204" pitchFamily="34" charset="0"/>
              </a:rPr>
              <a:t>19.8 (2024): e0309164.</a:t>
            </a:r>
            <a:endParaRPr lang="en-GB" sz="1400" dirty="0">
              <a:latin typeface="Avenir Next LT Pro" panose="020B0504020202020204" pitchFamily="34" charset="0"/>
            </a:endParaRPr>
          </a:p>
        </p:txBody>
      </p:sp>
    </p:spTree>
    <p:extLst>
      <p:ext uri="{BB962C8B-B14F-4D97-AF65-F5344CB8AC3E}">
        <p14:creationId xmlns:p14="http://schemas.microsoft.com/office/powerpoint/2010/main" val="1875639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graph showing the number of hurricanes&#10;&#10;AI-generated content may be incorrect.">
            <a:extLst>
              <a:ext uri="{FF2B5EF4-FFF2-40B4-BE49-F238E27FC236}">
                <a16:creationId xmlns:a16="http://schemas.microsoft.com/office/drawing/2014/main" id="{0CBC1557-EAED-6DDD-43DA-21F03D968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60"/>
            <a:ext cx="12192000" cy="6858000"/>
          </a:xfrm>
          <a:prstGeom prst="rect">
            <a:avLst/>
          </a:prstGeom>
        </p:spPr>
      </p:pic>
      <p:sp>
        <p:nvSpPr>
          <p:cNvPr id="3" name="Slide Number Placeholder 2">
            <a:extLst>
              <a:ext uri="{FF2B5EF4-FFF2-40B4-BE49-F238E27FC236}">
                <a16:creationId xmlns:a16="http://schemas.microsoft.com/office/drawing/2014/main" id="{9C9AE9BD-2EEA-D835-407A-787530C7BE31}"/>
              </a:ext>
            </a:extLst>
          </p:cNvPr>
          <p:cNvSpPr>
            <a:spLocks noGrp="1"/>
          </p:cNvSpPr>
          <p:nvPr>
            <p:ph type="sldNum" sz="quarter" idx="12"/>
          </p:nvPr>
        </p:nvSpPr>
        <p:spPr/>
        <p:txBody>
          <a:bodyPr/>
          <a:lstStyle/>
          <a:p>
            <a:fld id="{66A9B1F8-92A3-4701-9D95-2E051ADCF5DA}" type="slidenum">
              <a:rPr lang="en-GB" smtClean="0"/>
              <a:t>14</a:t>
            </a:fld>
            <a:endParaRPr lang="en-GB"/>
          </a:p>
        </p:txBody>
      </p:sp>
      <p:sp>
        <p:nvSpPr>
          <p:cNvPr id="8" name="Speech Bubble: Rectangle with Corners Rounded 7">
            <a:extLst>
              <a:ext uri="{FF2B5EF4-FFF2-40B4-BE49-F238E27FC236}">
                <a16:creationId xmlns:a16="http://schemas.microsoft.com/office/drawing/2014/main" id="{79E5A53E-7C80-00CA-74C3-1F314E71187A}"/>
              </a:ext>
            </a:extLst>
          </p:cNvPr>
          <p:cNvSpPr/>
          <p:nvPr/>
        </p:nvSpPr>
        <p:spPr>
          <a:xfrm>
            <a:off x="5652420" y="3816521"/>
            <a:ext cx="1881001" cy="971179"/>
          </a:xfrm>
          <a:prstGeom prst="wedgeRoundRectCallout">
            <a:avLst>
              <a:gd name="adj1" fmla="val 98807"/>
              <a:gd name="adj2" fmla="val 33610"/>
              <a:gd name="adj3" fmla="val 16667"/>
            </a:avLst>
          </a:prstGeom>
          <a:solidFill>
            <a:srgbClr val="1AB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Avenir Next LT Pro" panose="020B0504020202020204" pitchFamily="34" charset="0"/>
              </a:rPr>
              <a:t>Unusually quiet period occurred in late August and early September</a:t>
            </a:r>
            <a:endParaRPr lang="en-GB" sz="1400" dirty="0">
              <a:latin typeface="Avenir Next LT Pro" panose="020B0504020202020204" pitchFamily="34" charset="0"/>
            </a:endParaRPr>
          </a:p>
        </p:txBody>
      </p:sp>
      <p:sp>
        <p:nvSpPr>
          <p:cNvPr id="9" name="Rectangle: Rounded Corners 8">
            <a:extLst>
              <a:ext uri="{FF2B5EF4-FFF2-40B4-BE49-F238E27FC236}">
                <a16:creationId xmlns:a16="http://schemas.microsoft.com/office/drawing/2014/main" id="{77446DE2-5AB6-3990-F8E7-5F1375039515}"/>
              </a:ext>
            </a:extLst>
          </p:cNvPr>
          <p:cNvSpPr/>
          <p:nvPr/>
        </p:nvSpPr>
        <p:spPr>
          <a:xfrm>
            <a:off x="3902803" y="1041218"/>
            <a:ext cx="2690118" cy="536713"/>
          </a:xfrm>
          <a:prstGeom prst="roundRect">
            <a:avLst/>
          </a:prstGeom>
          <a:solidFill>
            <a:srgbClr val="1AB4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Avenir Next LT Pro" panose="020B0504020202020204" pitchFamily="34" charset="0"/>
              </a:rPr>
              <a:t>Forecasting groups predicted a very active season</a:t>
            </a:r>
            <a:endParaRPr lang="en-GB" sz="1400" dirty="0">
              <a:solidFill>
                <a:schemeClr val="bg1"/>
              </a:solidFill>
              <a:latin typeface="Avenir Next LT Pro" panose="020B0504020202020204" pitchFamily="34" charset="0"/>
            </a:endParaRPr>
          </a:p>
        </p:txBody>
      </p:sp>
      <p:sp>
        <p:nvSpPr>
          <p:cNvPr id="2" name="TextBox 1">
            <a:extLst>
              <a:ext uri="{FF2B5EF4-FFF2-40B4-BE49-F238E27FC236}">
                <a16:creationId xmlns:a16="http://schemas.microsoft.com/office/drawing/2014/main" id="{C50A63E8-2F7F-B216-B459-CB4EB07DA99F}"/>
              </a:ext>
            </a:extLst>
          </p:cNvPr>
          <p:cNvSpPr txBox="1"/>
          <p:nvPr/>
        </p:nvSpPr>
        <p:spPr>
          <a:xfrm>
            <a:off x="1285136" y="4717919"/>
            <a:ext cx="4367284" cy="738664"/>
          </a:xfrm>
          <a:prstGeom prst="rect">
            <a:avLst/>
          </a:prstGeom>
          <a:noFill/>
        </p:spPr>
        <p:txBody>
          <a:bodyPr wrap="square" rtlCol="0">
            <a:spAutoFit/>
          </a:bodyPr>
          <a:lstStyle/>
          <a:p>
            <a:r>
              <a:rPr lang="en-US" sz="1400" dirty="0">
                <a:latin typeface="Avenir Next LT Pro" panose="020B0504020202020204" pitchFamily="34" charset="0"/>
              </a:rPr>
              <a:t>Roulston, Kaivanto and Toumi. "Tracking evolving views of the 2024 Atlantic hurricane season with an expert prediction market.“ </a:t>
            </a:r>
            <a:r>
              <a:rPr lang="en-US" sz="1400" i="1" dirty="0">
                <a:latin typeface="Avenir Next LT Pro" panose="020B0504020202020204" pitchFamily="34" charset="0"/>
              </a:rPr>
              <a:t>Weather </a:t>
            </a:r>
            <a:r>
              <a:rPr lang="en-US" sz="1400" dirty="0">
                <a:latin typeface="Avenir Next LT Pro" panose="020B0504020202020204" pitchFamily="34" charset="0"/>
              </a:rPr>
              <a:t>(2025).</a:t>
            </a:r>
            <a:endParaRPr lang="en-GB" sz="1400" i="1" dirty="0">
              <a:latin typeface="Avenir Next LT Pro" panose="020B0504020202020204" pitchFamily="34" charset="0"/>
            </a:endParaRPr>
          </a:p>
        </p:txBody>
      </p:sp>
    </p:spTree>
    <p:extLst>
      <p:ext uri="{BB962C8B-B14F-4D97-AF65-F5344CB8AC3E}">
        <p14:creationId xmlns:p14="http://schemas.microsoft.com/office/powerpoint/2010/main" val="169756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AC986-427A-B07B-8AA9-86E694A4A75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5F22F2-2BC4-4E1A-7850-2E9299B382FC}"/>
              </a:ext>
            </a:extLst>
          </p:cNvPr>
          <p:cNvSpPr>
            <a:spLocks noGrp="1"/>
          </p:cNvSpPr>
          <p:nvPr>
            <p:ph type="sldNum" sz="quarter" idx="12"/>
          </p:nvPr>
        </p:nvSpPr>
        <p:spPr/>
        <p:txBody>
          <a:bodyPr/>
          <a:lstStyle/>
          <a:p>
            <a:fld id="{66A9B1F8-92A3-4701-9D95-2E051ADCF5DA}" type="slidenum">
              <a:rPr lang="en-GB" smtClean="0"/>
              <a:t>2</a:t>
            </a:fld>
            <a:endParaRPr lang="en-GB" dirty="0"/>
          </a:p>
        </p:txBody>
      </p:sp>
      <p:sp>
        <p:nvSpPr>
          <p:cNvPr id="6" name="TextBox 5">
            <a:extLst>
              <a:ext uri="{FF2B5EF4-FFF2-40B4-BE49-F238E27FC236}">
                <a16:creationId xmlns:a16="http://schemas.microsoft.com/office/drawing/2014/main" id="{D072262C-D3CC-FF3D-3088-742B5B5F8E9C}"/>
              </a:ext>
            </a:extLst>
          </p:cNvPr>
          <p:cNvSpPr txBox="1"/>
          <p:nvPr/>
        </p:nvSpPr>
        <p:spPr>
          <a:xfrm>
            <a:off x="255494" y="460688"/>
            <a:ext cx="11098306" cy="646331"/>
          </a:xfrm>
          <a:prstGeom prst="rect">
            <a:avLst/>
          </a:prstGeom>
          <a:noFill/>
        </p:spPr>
        <p:txBody>
          <a:bodyPr wrap="square" rtlCol="0">
            <a:spAutoFit/>
          </a:bodyPr>
          <a:lstStyle/>
          <a:p>
            <a:r>
              <a:rPr lang="en-US" sz="3600" dirty="0">
                <a:latin typeface="Avenir Next LT Pro Light" panose="020B0304020202020204" pitchFamily="34" charset="0"/>
              </a:rPr>
              <a:t>Information asymmetry in climate forecasting</a:t>
            </a:r>
          </a:p>
        </p:txBody>
      </p:sp>
      <p:pic>
        <p:nvPicPr>
          <p:cNvPr id="11" name="Picture 10">
            <a:extLst>
              <a:ext uri="{FF2B5EF4-FFF2-40B4-BE49-F238E27FC236}">
                <a16:creationId xmlns:a16="http://schemas.microsoft.com/office/drawing/2014/main" id="{38D6D5A4-9215-ED04-A9CE-4034BC478EAE}"/>
              </a:ext>
            </a:extLst>
          </p:cNvPr>
          <p:cNvPicPr>
            <a:picLocks noChangeAspect="1"/>
          </p:cNvPicPr>
          <p:nvPr/>
        </p:nvPicPr>
        <p:blipFill>
          <a:blip r:embed="rId3"/>
          <a:stretch>
            <a:fillRect/>
          </a:stretch>
        </p:blipFill>
        <p:spPr>
          <a:xfrm>
            <a:off x="1394606" y="1240611"/>
            <a:ext cx="9402788" cy="1966597"/>
          </a:xfrm>
          <a:prstGeom prst="rect">
            <a:avLst/>
          </a:prstGeom>
          <a:effectLst>
            <a:outerShdw blurRad="50800" dist="38100" dir="8100000" algn="tr" rotWithShape="0">
              <a:prstClr val="black">
                <a:alpha val="40000"/>
              </a:prstClr>
            </a:outerShdw>
          </a:effectLst>
        </p:spPr>
      </p:pic>
      <p:pic>
        <p:nvPicPr>
          <p:cNvPr id="9" name="Picture 8" descr="A lemon cut in half&#10;&#10;Description automatically generated">
            <a:extLst>
              <a:ext uri="{FF2B5EF4-FFF2-40B4-BE49-F238E27FC236}">
                <a16:creationId xmlns:a16="http://schemas.microsoft.com/office/drawing/2014/main" id="{9BEB3317-3490-60EB-354B-67CE83B38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2822" y="1558866"/>
            <a:ext cx="1926891" cy="1467091"/>
          </a:xfrm>
          <a:prstGeom prst="rect">
            <a:avLst/>
          </a:prstGeom>
        </p:spPr>
      </p:pic>
      <p:pic>
        <p:nvPicPr>
          <p:cNvPr id="13" name="Picture 12">
            <a:extLst>
              <a:ext uri="{FF2B5EF4-FFF2-40B4-BE49-F238E27FC236}">
                <a16:creationId xmlns:a16="http://schemas.microsoft.com/office/drawing/2014/main" id="{6787A03D-FDE1-B5C0-F3FE-14DD68C8F9CC}"/>
              </a:ext>
            </a:extLst>
          </p:cNvPr>
          <p:cNvPicPr>
            <a:picLocks noChangeAspect="1"/>
          </p:cNvPicPr>
          <p:nvPr/>
        </p:nvPicPr>
        <p:blipFill>
          <a:blip r:embed="rId5"/>
          <a:stretch>
            <a:fillRect/>
          </a:stretch>
        </p:blipFill>
        <p:spPr>
          <a:xfrm>
            <a:off x="1394606" y="1240611"/>
            <a:ext cx="5425874" cy="321990"/>
          </a:xfrm>
          <a:prstGeom prst="rect">
            <a:avLst/>
          </a:prstGeom>
        </p:spPr>
      </p:pic>
      <p:sp>
        <p:nvSpPr>
          <p:cNvPr id="14" name="TextBox 13">
            <a:extLst>
              <a:ext uri="{FF2B5EF4-FFF2-40B4-BE49-F238E27FC236}">
                <a16:creationId xmlns:a16="http://schemas.microsoft.com/office/drawing/2014/main" id="{1B224376-55EE-6E6A-0183-21CD5BC434CA}"/>
              </a:ext>
            </a:extLst>
          </p:cNvPr>
          <p:cNvSpPr txBox="1"/>
          <p:nvPr/>
        </p:nvSpPr>
        <p:spPr>
          <a:xfrm>
            <a:off x="1232896" y="3494028"/>
            <a:ext cx="3437008" cy="2862322"/>
          </a:xfrm>
          <a:prstGeom prst="rect">
            <a:avLst/>
          </a:prstGeom>
          <a:noFill/>
        </p:spPr>
        <p:txBody>
          <a:bodyPr wrap="square" rtlCol="0">
            <a:spAutoFit/>
          </a:bodyPr>
          <a:lstStyle/>
          <a:p>
            <a:pPr marL="342900" indent="-342900">
              <a:buFont typeface="Wingdings" panose="05000000000000000000" pitchFamily="2" charset="2"/>
              <a:buChar char="§"/>
            </a:pPr>
            <a:endParaRPr lang="en-US" sz="2000" dirty="0">
              <a:latin typeface="Avenir Next LT Pro" panose="020B0504020202020204" pitchFamily="34" charset="0"/>
            </a:endParaRPr>
          </a:p>
          <a:p>
            <a:pPr marL="342900" indent="-342900">
              <a:buFont typeface="Wingdings" panose="05000000000000000000" pitchFamily="2" charset="2"/>
              <a:buChar char="§"/>
            </a:pPr>
            <a:r>
              <a:rPr lang="en-US" sz="2000" dirty="0">
                <a:latin typeface="Avenir Next LT Pro" panose="020B0504020202020204" pitchFamily="34" charset="0"/>
              </a:rPr>
              <a:t>It takes years to establish statistically meaningful track records for long-range forecasts.</a:t>
            </a:r>
          </a:p>
          <a:p>
            <a:pPr marL="342900" indent="-342900">
              <a:buFont typeface="Wingdings" panose="05000000000000000000" pitchFamily="2" charset="2"/>
              <a:buChar char="§"/>
            </a:pPr>
            <a:r>
              <a:rPr lang="en-US" sz="2000" dirty="0">
                <a:latin typeface="Avenir Next LT Pro" panose="020B0504020202020204" pitchFamily="34" charset="0"/>
              </a:rPr>
              <a:t>Users must pick a provider without performance metrics.</a:t>
            </a:r>
          </a:p>
          <a:p>
            <a:pPr marL="342900" indent="-342900">
              <a:buFont typeface="Wingdings" panose="05000000000000000000" pitchFamily="2" charset="2"/>
              <a:buChar char="§"/>
            </a:pPr>
            <a:endParaRPr lang="en-US" sz="2000" dirty="0">
              <a:latin typeface="Avenir Next LT Pro" panose="020B0504020202020204" pitchFamily="34" charset="0"/>
            </a:endParaRPr>
          </a:p>
        </p:txBody>
      </p:sp>
      <p:sp>
        <p:nvSpPr>
          <p:cNvPr id="15" name="TextBox 14">
            <a:extLst>
              <a:ext uri="{FF2B5EF4-FFF2-40B4-BE49-F238E27FC236}">
                <a16:creationId xmlns:a16="http://schemas.microsoft.com/office/drawing/2014/main" id="{F63EBD46-6F89-BC86-F96A-44513A94A375}"/>
              </a:ext>
            </a:extLst>
          </p:cNvPr>
          <p:cNvSpPr txBox="1"/>
          <p:nvPr/>
        </p:nvSpPr>
        <p:spPr>
          <a:xfrm>
            <a:off x="4811351" y="3494028"/>
            <a:ext cx="3516354" cy="3170099"/>
          </a:xfrm>
          <a:prstGeom prst="rect">
            <a:avLst/>
          </a:prstGeom>
          <a:noFill/>
        </p:spPr>
        <p:txBody>
          <a:bodyPr wrap="square" rtlCol="0">
            <a:spAutoFit/>
          </a:bodyPr>
          <a:lstStyle/>
          <a:p>
            <a:pPr marL="342900" indent="-342900">
              <a:buFont typeface="Wingdings" panose="05000000000000000000" pitchFamily="2" charset="2"/>
              <a:buChar char="§"/>
            </a:pPr>
            <a:endParaRPr lang="en-US" sz="2000" dirty="0">
              <a:latin typeface="Avenir Next LT Pro" panose="020B0504020202020204" pitchFamily="34" charset="0"/>
            </a:endParaRPr>
          </a:p>
          <a:p>
            <a:pPr marL="342900" indent="-342900">
              <a:buFont typeface="Wingdings" panose="05000000000000000000" pitchFamily="2" charset="2"/>
              <a:buChar char="§"/>
            </a:pPr>
            <a:r>
              <a:rPr lang="en-US" sz="2000" dirty="0">
                <a:latin typeface="Avenir Next LT Pro" panose="020B0504020202020204" pitchFamily="34" charset="0"/>
              </a:rPr>
              <a:t>Buyers won’t pay for quality they can’t verify.</a:t>
            </a:r>
          </a:p>
          <a:p>
            <a:pPr marL="342900" indent="-342900">
              <a:buFont typeface="Wingdings" panose="05000000000000000000" pitchFamily="2" charset="2"/>
              <a:buChar char="§"/>
            </a:pPr>
            <a:r>
              <a:rPr lang="en-US" sz="2000" dirty="0">
                <a:latin typeface="Avenir Next LT Pro" panose="020B0504020202020204" pitchFamily="34" charset="0"/>
              </a:rPr>
              <a:t>Sellers won’t invest in quality they can’t demonstrate.</a:t>
            </a:r>
          </a:p>
          <a:p>
            <a:pPr marL="342900" indent="-342900">
              <a:buFont typeface="Wingdings" panose="05000000000000000000" pitchFamily="2" charset="2"/>
              <a:buChar char="§"/>
            </a:pPr>
            <a:r>
              <a:rPr lang="en-US" sz="2000" dirty="0">
                <a:latin typeface="Avenir Next LT Pro" panose="020B0504020202020204" pitchFamily="34" charset="0"/>
              </a:rPr>
              <a:t>“</a:t>
            </a:r>
            <a:r>
              <a:rPr lang="en-US" sz="2000" i="1" dirty="0">
                <a:latin typeface="Avenir Next LT Pro" panose="020B0504020202020204" pitchFamily="34" charset="0"/>
              </a:rPr>
              <a:t>Death spiral</a:t>
            </a:r>
            <a:r>
              <a:rPr lang="en-US" sz="2000" dirty="0">
                <a:latin typeface="Avenir Next LT Pro" panose="020B0504020202020204" pitchFamily="34" charset="0"/>
              </a:rPr>
              <a:t>” of falling quality and prices.</a:t>
            </a:r>
          </a:p>
          <a:p>
            <a:pPr marL="342900" indent="-342900">
              <a:buFont typeface="Wingdings" panose="05000000000000000000" pitchFamily="2" charset="2"/>
              <a:buChar char="§"/>
            </a:pPr>
            <a:endParaRPr lang="en-US" sz="2000" dirty="0">
              <a:latin typeface="Avenir Next LT Pro" panose="020B0504020202020204" pitchFamily="34" charset="0"/>
            </a:endParaRPr>
          </a:p>
          <a:p>
            <a:pPr marL="342900" indent="-342900">
              <a:buFont typeface="Wingdings" panose="05000000000000000000" pitchFamily="2" charset="2"/>
              <a:buChar char="§"/>
            </a:pPr>
            <a:endParaRPr lang="en-US" sz="2000" dirty="0">
              <a:latin typeface="Avenir Next LT Pro" panose="020B0504020202020204" pitchFamily="34" charset="0"/>
            </a:endParaRPr>
          </a:p>
        </p:txBody>
      </p:sp>
      <p:sp>
        <p:nvSpPr>
          <p:cNvPr id="16" name="TextBox 15">
            <a:extLst>
              <a:ext uri="{FF2B5EF4-FFF2-40B4-BE49-F238E27FC236}">
                <a16:creationId xmlns:a16="http://schemas.microsoft.com/office/drawing/2014/main" id="{4451AAD7-9FE1-A111-0299-E0EF6763A7F7}"/>
              </a:ext>
            </a:extLst>
          </p:cNvPr>
          <p:cNvSpPr txBox="1"/>
          <p:nvPr/>
        </p:nvSpPr>
        <p:spPr>
          <a:xfrm>
            <a:off x="8505386" y="3525463"/>
            <a:ext cx="3516354" cy="1938992"/>
          </a:xfrm>
          <a:prstGeom prst="rect">
            <a:avLst/>
          </a:prstGeom>
          <a:noFill/>
        </p:spPr>
        <p:txBody>
          <a:bodyPr wrap="square" rtlCol="0">
            <a:spAutoFit/>
          </a:bodyPr>
          <a:lstStyle/>
          <a:p>
            <a:endParaRPr lang="en-US" sz="2000" dirty="0">
              <a:latin typeface="Avenir Next LT Pro" panose="020B0504020202020204" pitchFamily="34" charset="0"/>
            </a:endParaRPr>
          </a:p>
          <a:p>
            <a:r>
              <a:rPr lang="en-US" sz="2000" dirty="0">
                <a:latin typeface="Avenir Next LT Pro" panose="020B0504020202020204" pitchFamily="34" charset="0"/>
              </a:rPr>
              <a:t>Counteracting institutions:</a:t>
            </a:r>
          </a:p>
          <a:p>
            <a:endParaRPr lang="en-US" sz="2000" dirty="0">
              <a:latin typeface="Avenir Next LT Pro" panose="020B0504020202020204" pitchFamily="34" charset="0"/>
            </a:endParaRPr>
          </a:p>
          <a:p>
            <a:pPr marL="342900" indent="-342900">
              <a:buFont typeface="Wingdings" panose="05000000000000000000" pitchFamily="2" charset="2"/>
              <a:buChar char="§"/>
            </a:pPr>
            <a:r>
              <a:rPr lang="en-US" sz="2000" dirty="0">
                <a:latin typeface="Avenir Next LT Pro" panose="020B0504020202020204" pitchFamily="34" charset="0"/>
              </a:rPr>
              <a:t>Branding/chains</a:t>
            </a:r>
          </a:p>
          <a:p>
            <a:pPr marL="342900" indent="-342900">
              <a:buFont typeface="Wingdings" panose="05000000000000000000" pitchFamily="2" charset="2"/>
              <a:buChar char="§"/>
            </a:pPr>
            <a:r>
              <a:rPr lang="en-US" sz="2000" dirty="0">
                <a:latin typeface="Avenir Next LT Pro Demi" panose="020B0704020202020204" pitchFamily="34" charset="0"/>
              </a:rPr>
              <a:t>Licensing/standards</a:t>
            </a:r>
          </a:p>
          <a:p>
            <a:pPr marL="342900" indent="-342900">
              <a:buFont typeface="Wingdings" panose="05000000000000000000" pitchFamily="2" charset="2"/>
              <a:buChar char="§"/>
            </a:pPr>
            <a:r>
              <a:rPr lang="en-US" sz="2000" dirty="0">
                <a:latin typeface="Avenir Next LT Pro Demi" panose="020B0704020202020204" pitchFamily="34" charset="0"/>
              </a:rPr>
              <a:t>Guarantees/warranties</a:t>
            </a:r>
          </a:p>
        </p:txBody>
      </p:sp>
    </p:spTree>
    <p:extLst>
      <p:ext uri="{BB962C8B-B14F-4D97-AF65-F5344CB8AC3E}">
        <p14:creationId xmlns:p14="http://schemas.microsoft.com/office/powerpoint/2010/main" val="4010028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15EDF-04AA-228A-40CD-2B041E3DE6B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6FECE5D-EF2B-F6DD-EACC-321E25D5AC0F}"/>
              </a:ext>
            </a:extLst>
          </p:cNvPr>
          <p:cNvSpPr>
            <a:spLocks noGrp="1"/>
          </p:cNvSpPr>
          <p:nvPr>
            <p:ph type="sldNum" sz="quarter" idx="12"/>
          </p:nvPr>
        </p:nvSpPr>
        <p:spPr/>
        <p:txBody>
          <a:bodyPr/>
          <a:lstStyle/>
          <a:p>
            <a:fld id="{66A9B1F8-92A3-4701-9D95-2E051ADCF5DA}" type="slidenum">
              <a:rPr lang="en-GB" smtClean="0"/>
              <a:t>3</a:t>
            </a:fld>
            <a:endParaRPr lang="en-GB"/>
          </a:p>
        </p:txBody>
      </p:sp>
      <p:sp>
        <p:nvSpPr>
          <p:cNvPr id="4" name="TextBox 3">
            <a:extLst>
              <a:ext uri="{FF2B5EF4-FFF2-40B4-BE49-F238E27FC236}">
                <a16:creationId xmlns:a16="http://schemas.microsoft.com/office/drawing/2014/main" id="{D6FDC850-BBCF-FC6F-5AA3-287DE547E595}"/>
              </a:ext>
            </a:extLst>
          </p:cNvPr>
          <p:cNvSpPr txBox="1"/>
          <p:nvPr/>
        </p:nvSpPr>
        <p:spPr>
          <a:xfrm>
            <a:off x="255494" y="460688"/>
            <a:ext cx="11098306" cy="646331"/>
          </a:xfrm>
          <a:prstGeom prst="rect">
            <a:avLst/>
          </a:prstGeom>
          <a:noFill/>
        </p:spPr>
        <p:txBody>
          <a:bodyPr wrap="square" rtlCol="0">
            <a:spAutoFit/>
          </a:bodyPr>
          <a:lstStyle/>
          <a:p>
            <a:r>
              <a:rPr lang="en-US" sz="3600" dirty="0">
                <a:latin typeface="Avenir Next LT Pro Light" panose="020B0304020202020204" pitchFamily="34" charset="0"/>
              </a:rPr>
              <a:t>Regulatory standards and certification</a:t>
            </a:r>
          </a:p>
        </p:txBody>
      </p:sp>
      <p:sp>
        <p:nvSpPr>
          <p:cNvPr id="7" name="TextBox 6">
            <a:extLst>
              <a:ext uri="{FF2B5EF4-FFF2-40B4-BE49-F238E27FC236}">
                <a16:creationId xmlns:a16="http://schemas.microsoft.com/office/drawing/2014/main" id="{D47211B1-BE17-7B65-76BE-89EE1F224E4E}"/>
              </a:ext>
            </a:extLst>
          </p:cNvPr>
          <p:cNvSpPr txBox="1"/>
          <p:nvPr/>
        </p:nvSpPr>
        <p:spPr>
          <a:xfrm>
            <a:off x="255494" y="1559602"/>
            <a:ext cx="5550220" cy="3570208"/>
          </a:xfrm>
          <a:prstGeom prst="rect">
            <a:avLst/>
          </a:prstGeom>
          <a:noFill/>
        </p:spPr>
        <p:txBody>
          <a:bodyPr wrap="square" rtlCol="0">
            <a:spAutoFit/>
          </a:bodyPr>
          <a:lstStyle/>
          <a:p>
            <a:pPr marL="457200" indent="-457200">
              <a:spcBef>
                <a:spcPts val="1200"/>
              </a:spcBef>
              <a:buFont typeface="Wingdings" panose="05000000000000000000" pitchFamily="2" charset="2"/>
              <a:buChar char="§"/>
            </a:pPr>
            <a:r>
              <a:rPr lang="en-US" sz="2400" dirty="0">
                <a:latin typeface="Avenir Next LT Pro" panose="020B0504020202020204" pitchFamily="34" charset="0"/>
              </a:rPr>
              <a:t>Can enhance the credibility of providers.</a:t>
            </a:r>
          </a:p>
          <a:p>
            <a:pPr marL="457200" indent="-457200">
              <a:spcBef>
                <a:spcPts val="1200"/>
              </a:spcBef>
              <a:buFont typeface="Wingdings" panose="05000000000000000000" pitchFamily="2" charset="2"/>
              <a:buChar char="§"/>
            </a:pPr>
            <a:r>
              <a:rPr lang="en-US" sz="2400" dirty="0">
                <a:latin typeface="Avenir Next LT Pro" panose="020B0504020202020204" pitchFamily="34" charset="0"/>
              </a:rPr>
              <a:t>Can reduce variability in quality.</a:t>
            </a:r>
          </a:p>
          <a:p>
            <a:pPr marL="457200" indent="-457200">
              <a:spcBef>
                <a:spcPts val="1200"/>
              </a:spcBef>
              <a:buFont typeface="Wingdings" panose="05000000000000000000" pitchFamily="2" charset="2"/>
              <a:buChar char="§"/>
            </a:pPr>
            <a:r>
              <a:rPr lang="en-US" sz="2400" dirty="0">
                <a:latin typeface="Avenir Next LT Pro" panose="020B0504020202020204" pitchFamily="34" charset="0"/>
              </a:rPr>
              <a:t>Can promote established best practice. </a:t>
            </a:r>
          </a:p>
          <a:p>
            <a:pPr marL="457200" indent="-457200">
              <a:spcBef>
                <a:spcPts val="1200"/>
              </a:spcBef>
              <a:buFont typeface="Wingdings" panose="05000000000000000000" pitchFamily="2" charset="2"/>
              <a:buChar char="§"/>
            </a:pPr>
            <a:r>
              <a:rPr lang="en-US" sz="2400" dirty="0">
                <a:latin typeface="Avenir Next LT Pro" panose="020B0504020202020204" pitchFamily="34" charset="0"/>
              </a:rPr>
              <a:t>Can allow sanctions for low quality (e.g., withdrawal of certification).</a:t>
            </a:r>
          </a:p>
          <a:p>
            <a:endParaRPr lang="en-US" sz="2800" dirty="0">
              <a:latin typeface="Avenir Next LT Pro" panose="020B0504020202020204" pitchFamily="34" charset="0"/>
            </a:endParaRPr>
          </a:p>
        </p:txBody>
      </p:sp>
      <p:sp>
        <p:nvSpPr>
          <p:cNvPr id="9" name="TextBox 8">
            <a:extLst>
              <a:ext uri="{FF2B5EF4-FFF2-40B4-BE49-F238E27FC236}">
                <a16:creationId xmlns:a16="http://schemas.microsoft.com/office/drawing/2014/main" id="{92076194-7FF7-7AEB-04D4-F354761E706C}"/>
              </a:ext>
            </a:extLst>
          </p:cNvPr>
          <p:cNvSpPr txBox="1"/>
          <p:nvPr/>
        </p:nvSpPr>
        <p:spPr>
          <a:xfrm>
            <a:off x="6386288" y="1559602"/>
            <a:ext cx="5550220" cy="4832092"/>
          </a:xfrm>
          <a:prstGeom prst="rect">
            <a:avLst/>
          </a:prstGeom>
          <a:noFill/>
        </p:spPr>
        <p:txBody>
          <a:bodyPr wrap="square" rtlCol="0">
            <a:spAutoFit/>
          </a:bodyPr>
          <a:lstStyle/>
          <a:p>
            <a:pPr marL="457200" indent="-457200">
              <a:spcBef>
                <a:spcPts val="1200"/>
              </a:spcBef>
              <a:buFont typeface="Wingdings" panose="05000000000000000000" pitchFamily="2" charset="2"/>
              <a:buChar char="§"/>
            </a:pPr>
            <a:r>
              <a:rPr lang="en-US" sz="2400" dirty="0">
                <a:latin typeface="Avenir Next LT Pro" panose="020B0504020202020204" pitchFamily="34" charset="0"/>
              </a:rPr>
              <a:t>Who sets and certifies the standards and accreditation? </a:t>
            </a:r>
          </a:p>
          <a:p>
            <a:pPr marL="457200" indent="-457200">
              <a:spcBef>
                <a:spcPts val="1200"/>
              </a:spcBef>
              <a:buFont typeface="Wingdings" panose="05000000000000000000" pitchFamily="2" charset="2"/>
              <a:buChar char="§"/>
            </a:pPr>
            <a:r>
              <a:rPr lang="en-US" sz="2400" dirty="0">
                <a:latin typeface="Avenir Next LT Pro" panose="020B0504020202020204" pitchFamily="34" charset="0"/>
              </a:rPr>
              <a:t>Can create barriers to entry protecting incumbents              (e.g., NRSROs).</a:t>
            </a:r>
          </a:p>
          <a:p>
            <a:pPr marL="457200" indent="-457200">
              <a:spcBef>
                <a:spcPts val="1200"/>
              </a:spcBef>
              <a:buFont typeface="Wingdings" panose="05000000000000000000" pitchFamily="2" charset="2"/>
              <a:buChar char="§"/>
            </a:pPr>
            <a:r>
              <a:rPr lang="en-US" sz="2400" dirty="0">
                <a:latin typeface="Avenir Next LT Pro" panose="020B0504020202020204" pitchFamily="34" charset="0"/>
              </a:rPr>
              <a:t>Can reduce pluralism and innovation.</a:t>
            </a:r>
          </a:p>
          <a:p>
            <a:pPr marL="457200" indent="-457200">
              <a:spcBef>
                <a:spcPts val="1200"/>
              </a:spcBef>
              <a:buFont typeface="Wingdings" panose="05000000000000000000" pitchFamily="2" charset="2"/>
              <a:buChar char="§"/>
            </a:pPr>
            <a:r>
              <a:rPr lang="en-US" sz="2400" dirty="0">
                <a:latin typeface="Avenir Next LT Pro" panose="020B0504020202020204" pitchFamily="34" charset="0"/>
              </a:rPr>
              <a:t>How to accommodate proprietary (“black box”) methods?</a:t>
            </a:r>
          </a:p>
          <a:p>
            <a:pPr marL="457200" indent="-457200">
              <a:spcBef>
                <a:spcPts val="1200"/>
              </a:spcBef>
              <a:buFont typeface="Wingdings" panose="05000000000000000000" pitchFamily="2" charset="2"/>
              <a:buChar char="§"/>
            </a:pPr>
            <a:endParaRPr lang="en-US" sz="2400" dirty="0">
              <a:latin typeface="Avenir Next LT Pro" panose="020B0504020202020204" pitchFamily="34" charset="0"/>
            </a:endParaRPr>
          </a:p>
          <a:p>
            <a:endParaRPr lang="en-US" sz="2800" dirty="0">
              <a:latin typeface="Avenir Next LT Pro" panose="020B0504020202020204" pitchFamily="34" charset="0"/>
            </a:endParaRPr>
          </a:p>
        </p:txBody>
      </p:sp>
    </p:spTree>
    <p:extLst>
      <p:ext uri="{BB962C8B-B14F-4D97-AF65-F5344CB8AC3E}">
        <p14:creationId xmlns:p14="http://schemas.microsoft.com/office/powerpoint/2010/main" val="2465239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7E902-A876-35F1-CE08-FAB02637115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877A36A-4B73-C4C2-73D9-8F36E52C129E}"/>
              </a:ext>
            </a:extLst>
          </p:cNvPr>
          <p:cNvSpPr>
            <a:spLocks noGrp="1"/>
          </p:cNvSpPr>
          <p:nvPr>
            <p:ph type="sldNum" sz="quarter" idx="12"/>
          </p:nvPr>
        </p:nvSpPr>
        <p:spPr/>
        <p:txBody>
          <a:bodyPr/>
          <a:lstStyle/>
          <a:p>
            <a:fld id="{66A9B1F8-92A3-4701-9D95-2E051ADCF5DA}" type="slidenum">
              <a:rPr lang="en-GB" smtClean="0"/>
              <a:t>4</a:t>
            </a:fld>
            <a:endParaRPr lang="en-GB"/>
          </a:p>
        </p:txBody>
      </p:sp>
      <p:sp>
        <p:nvSpPr>
          <p:cNvPr id="4" name="TextBox 3">
            <a:extLst>
              <a:ext uri="{FF2B5EF4-FFF2-40B4-BE49-F238E27FC236}">
                <a16:creationId xmlns:a16="http://schemas.microsoft.com/office/drawing/2014/main" id="{80699FCB-BAFA-E81B-4C37-44939C2BFE80}"/>
              </a:ext>
            </a:extLst>
          </p:cNvPr>
          <p:cNvSpPr txBox="1"/>
          <p:nvPr/>
        </p:nvSpPr>
        <p:spPr>
          <a:xfrm>
            <a:off x="255494" y="460688"/>
            <a:ext cx="11098306" cy="646331"/>
          </a:xfrm>
          <a:prstGeom prst="rect">
            <a:avLst/>
          </a:prstGeom>
          <a:noFill/>
        </p:spPr>
        <p:txBody>
          <a:bodyPr wrap="square" rtlCol="0">
            <a:spAutoFit/>
          </a:bodyPr>
          <a:lstStyle/>
          <a:p>
            <a:r>
              <a:rPr lang="en-US" sz="3600" dirty="0">
                <a:latin typeface="Avenir Next LT Pro Light" panose="020B0304020202020204" pitchFamily="34" charset="0"/>
              </a:rPr>
              <a:t>Guarantees and warranties</a:t>
            </a:r>
          </a:p>
        </p:txBody>
      </p:sp>
      <p:sp>
        <p:nvSpPr>
          <p:cNvPr id="8" name="TextBox 7">
            <a:extLst>
              <a:ext uri="{FF2B5EF4-FFF2-40B4-BE49-F238E27FC236}">
                <a16:creationId xmlns:a16="http://schemas.microsoft.com/office/drawing/2014/main" id="{29848FF9-9167-7B89-B848-85BA95EFF279}"/>
              </a:ext>
            </a:extLst>
          </p:cNvPr>
          <p:cNvSpPr txBox="1"/>
          <p:nvPr/>
        </p:nvSpPr>
        <p:spPr>
          <a:xfrm>
            <a:off x="487759" y="912147"/>
            <a:ext cx="5013631" cy="6247864"/>
          </a:xfrm>
          <a:prstGeom prst="rect">
            <a:avLst/>
          </a:prstGeom>
          <a:noFill/>
        </p:spPr>
        <p:txBody>
          <a:bodyPr wrap="square" rtlCol="0">
            <a:spAutoFit/>
          </a:bodyPr>
          <a:lstStyle/>
          <a:p>
            <a:endParaRPr lang="en-US" sz="2000" dirty="0">
              <a:latin typeface="Avenir Next LT Pro" panose="020B0504020202020204" pitchFamily="34" charset="0"/>
            </a:endParaRPr>
          </a:p>
          <a:p>
            <a:pPr marL="342900" indent="-342900">
              <a:buFont typeface="Wingdings" panose="05000000000000000000" pitchFamily="2" charset="2"/>
              <a:buChar char="§"/>
            </a:pPr>
            <a:r>
              <a:rPr lang="en-US" sz="2000" dirty="0">
                <a:latin typeface="Avenir Next LT Pro" panose="020B0504020202020204" pitchFamily="34" charset="0"/>
              </a:rPr>
              <a:t>Warranties expose provider to risk and let them signal confidence.</a:t>
            </a:r>
          </a:p>
          <a:p>
            <a:pPr marL="342900" indent="-342900">
              <a:buFont typeface="Wingdings" panose="05000000000000000000" pitchFamily="2" charset="2"/>
              <a:buChar char="§"/>
            </a:pPr>
            <a:endParaRPr lang="en-US" sz="2000" dirty="0">
              <a:latin typeface="Avenir Next LT Pro" panose="020B0504020202020204" pitchFamily="34" charset="0"/>
            </a:endParaRPr>
          </a:p>
          <a:p>
            <a:pPr marL="342900" indent="-342900">
              <a:buFont typeface="Wingdings" panose="05000000000000000000" pitchFamily="2" charset="2"/>
              <a:buChar char="§"/>
            </a:pPr>
            <a:r>
              <a:rPr lang="en-US" sz="2000" dirty="0">
                <a:latin typeface="Avenir Next LT Pro" panose="020B0504020202020204" pitchFamily="34" charset="0"/>
              </a:rPr>
              <a:t>How do you design a warranty for a probabilistic forecast?</a:t>
            </a:r>
          </a:p>
          <a:p>
            <a:pPr marL="342900" indent="-342900">
              <a:buFont typeface="Wingdings" panose="05000000000000000000" pitchFamily="2" charset="2"/>
              <a:buChar char="§"/>
            </a:pPr>
            <a:endParaRPr lang="en-US" sz="2000" dirty="0">
              <a:latin typeface="Avenir Next LT Pro" panose="020B0504020202020204" pitchFamily="34" charset="0"/>
            </a:endParaRPr>
          </a:p>
          <a:p>
            <a:pPr marL="342900" indent="-342900">
              <a:buFont typeface="Wingdings" panose="05000000000000000000" pitchFamily="2" charset="2"/>
              <a:buChar char="§"/>
            </a:pPr>
            <a:r>
              <a:rPr lang="en-US" sz="2000" dirty="0">
                <a:latin typeface="Avenir Next LT Pro" panose="020B0504020202020204" pitchFamily="34" charset="0"/>
              </a:rPr>
              <a:t>Closely connected to </a:t>
            </a:r>
            <a:r>
              <a:rPr lang="en-US" sz="2000" i="1" dirty="0">
                <a:latin typeface="Avenir Next LT Pro" panose="020B0504020202020204" pitchFamily="34" charset="0"/>
              </a:rPr>
              <a:t>scoring rules </a:t>
            </a:r>
            <a:r>
              <a:rPr lang="en-US" sz="2000" dirty="0">
                <a:latin typeface="Avenir Next LT Pro" panose="020B0504020202020204" pitchFamily="34" charset="0"/>
              </a:rPr>
              <a:t>and </a:t>
            </a:r>
            <a:r>
              <a:rPr lang="en-US" sz="2000" i="1" dirty="0">
                <a:latin typeface="Avenir Next LT Pro" panose="020B0504020202020204" pitchFamily="34" charset="0"/>
              </a:rPr>
              <a:t>incentive compatibility</a:t>
            </a:r>
            <a:r>
              <a:rPr lang="en-US" sz="2000" dirty="0">
                <a:latin typeface="Avenir Next LT Pro" panose="020B0504020202020204" pitchFamily="34" charset="0"/>
              </a:rPr>
              <a:t>.</a:t>
            </a:r>
          </a:p>
          <a:p>
            <a:pPr marL="342900" indent="-342900">
              <a:buFont typeface="Wingdings" panose="05000000000000000000" pitchFamily="2" charset="2"/>
              <a:buChar char="§"/>
            </a:pPr>
            <a:endParaRPr lang="en-US" sz="2000" dirty="0">
              <a:latin typeface="Avenir Next LT Pro" panose="020B0504020202020204" pitchFamily="34" charset="0"/>
            </a:endParaRPr>
          </a:p>
          <a:p>
            <a:pPr marL="342900" indent="-342900">
              <a:buFont typeface="Wingdings" panose="05000000000000000000" pitchFamily="2" charset="2"/>
              <a:buChar char="§"/>
            </a:pPr>
            <a:r>
              <a:rPr lang="en-US" sz="2000" dirty="0">
                <a:latin typeface="Avenir Next LT Pro" panose="020B0504020202020204" pitchFamily="34" charset="0"/>
              </a:rPr>
              <a:t>The expected value of a </a:t>
            </a:r>
            <a:r>
              <a:rPr lang="en-US" sz="2000" dirty="0">
                <a:latin typeface="Avenir Next LT Pro Demi" panose="020B0704020202020204" pitchFamily="34" charset="0"/>
              </a:rPr>
              <a:t>proper scoring rule</a:t>
            </a:r>
            <a:r>
              <a:rPr lang="en-US" sz="2000" dirty="0">
                <a:latin typeface="Avenir Next LT Pro" panose="020B0504020202020204" pitchFamily="34" charset="0"/>
              </a:rPr>
              <a:t> is maximized by reporting your true probability, it is </a:t>
            </a:r>
            <a:r>
              <a:rPr lang="en-US" sz="2000" dirty="0">
                <a:latin typeface="Avenir Next LT Pro Demi" panose="020B0704020202020204" pitchFamily="34" charset="0"/>
              </a:rPr>
              <a:t>incentive compatible</a:t>
            </a:r>
            <a:r>
              <a:rPr lang="en-US" sz="2000" dirty="0">
                <a:latin typeface="Avenir Next LT Pro" panose="020B0504020202020204" pitchFamily="34" charset="0"/>
              </a:rPr>
              <a:t>.</a:t>
            </a:r>
          </a:p>
          <a:p>
            <a:pPr marL="342900" indent="-342900">
              <a:buFont typeface="Wingdings" panose="05000000000000000000" pitchFamily="2" charset="2"/>
              <a:buChar char="§"/>
            </a:pPr>
            <a:endParaRPr lang="en-US" sz="2000" dirty="0">
              <a:latin typeface="Avenir Next LT Pro" panose="020B0504020202020204" pitchFamily="34" charset="0"/>
            </a:endParaRPr>
          </a:p>
          <a:p>
            <a:pPr marL="342900" indent="-342900">
              <a:buFont typeface="Wingdings" panose="05000000000000000000" pitchFamily="2" charset="2"/>
              <a:buChar char="§"/>
            </a:pPr>
            <a:r>
              <a:rPr lang="en-US" sz="2000" dirty="0">
                <a:latin typeface="Avenir Next LT Pro" panose="020B0504020202020204" pitchFamily="34" charset="0"/>
              </a:rPr>
              <a:t>Proper scoring rules penalize overconfidence and understatement of uncertainty.</a:t>
            </a:r>
          </a:p>
          <a:p>
            <a:endParaRPr lang="en-US" sz="2000" dirty="0">
              <a:latin typeface="Avenir Next LT Pro" panose="020B0504020202020204" pitchFamily="34" charset="0"/>
            </a:endParaRPr>
          </a:p>
          <a:p>
            <a:pPr marL="342900" indent="-342900">
              <a:buFont typeface="Wingdings" panose="05000000000000000000" pitchFamily="2" charset="2"/>
              <a:buChar char="§"/>
            </a:pPr>
            <a:endParaRPr lang="en-US" sz="2000" dirty="0">
              <a:latin typeface="Avenir Next LT Pro" panose="020B0504020202020204" pitchFamily="34" charset="0"/>
            </a:endParaRPr>
          </a:p>
        </p:txBody>
      </p:sp>
      <p:pic>
        <p:nvPicPr>
          <p:cNvPr id="19" name="Picture 18">
            <a:extLst>
              <a:ext uri="{FF2B5EF4-FFF2-40B4-BE49-F238E27FC236}">
                <a16:creationId xmlns:a16="http://schemas.microsoft.com/office/drawing/2014/main" id="{31A3DE3A-C428-6D39-4EEE-FD3851B6619C}"/>
              </a:ext>
            </a:extLst>
          </p:cNvPr>
          <p:cNvPicPr>
            <a:picLocks noChangeAspect="1"/>
          </p:cNvPicPr>
          <p:nvPr/>
        </p:nvPicPr>
        <p:blipFill>
          <a:blip r:embed="rId3"/>
          <a:stretch>
            <a:fillRect/>
          </a:stretch>
        </p:blipFill>
        <p:spPr>
          <a:xfrm>
            <a:off x="6202018" y="167848"/>
            <a:ext cx="5730626" cy="2125196"/>
          </a:xfrm>
          <a:prstGeom prst="rect">
            <a:avLst/>
          </a:prstGeom>
          <a:effectLst>
            <a:outerShdw blurRad="50800" dist="38100" dir="8100000" algn="tr" rotWithShape="0">
              <a:prstClr val="black">
                <a:alpha val="40000"/>
              </a:prstClr>
            </a:outerShdw>
          </a:effectLst>
        </p:spPr>
      </p:pic>
      <p:pic>
        <p:nvPicPr>
          <p:cNvPr id="21" name="Picture 20">
            <a:extLst>
              <a:ext uri="{FF2B5EF4-FFF2-40B4-BE49-F238E27FC236}">
                <a16:creationId xmlns:a16="http://schemas.microsoft.com/office/drawing/2014/main" id="{F9318D3D-A83A-3D28-CEA1-883BD07B2676}"/>
              </a:ext>
            </a:extLst>
          </p:cNvPr>
          <p:cNvPicPr>
            <a:picLocks noChangeAspect="1"/>
          </p:cNvPicPr>
          <p:nvPr/>
        </p:nvPicPr>
        <p:blipFill>
          <a:blip r:embed="rId4"/>
          <a:stretch>
            <a:fillRect/>
          </a:stretch>
        </p:blipFill>
        <p:spPr>
          <a:xfrm>
            <a:off x="6344103" y="296234"/>
            <a:ext cx="4984999" cy="328907"/>
          </a:xfrm>
          <a:prstGeom prst="rect">
            <a:avLst/>
          </a:prstGeom>
        </p:spPr>
      </p:pic>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D0C99421-0E52-109E-695F-FE7DC8673383}"/>
                  </a:ext>
                </a:extLst>
              </p:cNvPr>
              <p:cNvSpPr/>
              <p:nvPr/>
            </p:nvSpPr>
            <p:spPr>
              <a:xfrm>
                <a:off x="6202017" y="2590765"/>
                <a:ext cx="5730626" cy="4099387"/>
              </a:xfrm>
              <a:prstGeom prst="rect">
                <a:avLst/>
              </a:prstGeom>
              <a:solidFill>
                <a:srgbClr val="BAB6B6"/>
              </a:solidFill>
              <a:ln>
                <a:solidFill>
                  <a:srgbClr val="BABABA"/>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venir Next LT Pro Demi" panose="020B0704020202020204" pitchFamily="34" charset="0"/>
                  </a:rPr>
                  <a:t>Two Proper Scoring Rules</a:t>
                </a:r>
              </a:p>
              <a:p>
                <a:pPr algn="ctr"/>
                <a:endParaRPr lang="en-US" dirty="0">
                  <a:solidFill>
                    <a:schemeClr val="tx1"/>
                  </a:solidFill>
                  <a:latin typeface="Avenir Next LT Pro Demi" panose="020B0704020202020204" pitchFamily="34" charset="0"/>
                </a:endParaRPr>
              </a:p>
              <a:p>
                <a:r>
                  <a:rPr lang="en-US" sz="1600" dirty="0">
                    <a:solidFill>
                      <a:schemeClr val="tx1"/>
                    </a:solidFill>
                    <a:latin typeface="Avenir Next LT Pro" panose="020B0504020202020204" pitchFamily="34" charset="0"/>
                  </a:rPr>
                  <a:t>For a binary event let </a:t>
                </a:r>
                <a14:m>
                  <m:oMath xmlns:m="http://schemas.openxmlformats.org/officeDocument/2006/math">
                    <m:sSub>
                      <m:sSubPr>
                        <m:ctrlPr>
                          <a:rPr lang="en-US" sz="160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𝑓</m:t>
                        </m:r>
                      </m:e>
                      <m:sub>
                        <m:r>
                          <a:rPr lang="en-US" sz="1600" b="0" i="1" smtClean="0">
                            <a:solidFill>
                              <a:schemeClr val="tx1"/>
                            </a:solidFill>
                            <a:latin typeface="Cambria Math" panose="02040503050406030204" pitchFamily="18" charset="0"/>
                          </a:rPr>
                          <m:t>𝑎𝑐𝑡𝑢𝑎𝑙</m:t>
                        </m:r>
                      </m:sub>
                    </m:sSub>
                  </m:oMath>
                </a14:m>
                <a:r>
                  <a:rPr lang="en-US" sz="1600" dirty="0">
                    <a:solidFill>
                      <a:schemeClr val="tx1"/>
                    </a:solidFill>
                    <a:latin typeface="Avenir Next LT Pro" panose="020B0504020202020204" pitchFamily="34" charset="0"/>
                  </a:rPr>
                  <a:t> be the predicted probability of the outcome that actually occurs.</a:t>
                </a:r>
              </a:p>
              <a:p>
                <a:endParaRPr lang="en-US" sz="1600" dirty="0">
                  <a:solidFill>
                    <a:schemeClr val="tx1"/>
                  </a:solidFill>
                  <a:latin typeface="Avenir Next LT Pro" panose="020B0504020202020204" pitchFamily="34" charset="0"/>
                </a:endParaRPr>
              </a:p>
              <a:p>
                <a:r>
                  <a:rPr lang="en-US" dirty="0">
                    <a:solidFill>
                      <a:schemeClr val="tx1"/>
                    </a:solidFill>
                    <a:latin typeface="Avenir Next LT Pro Demi" panose="020B0704020202020204" pitchFamily="34" charset="0"/>
                  </a:rPr>
                  <a:t>Brier Score (Brier 1950)</a:t>
                </a:r>
              </a:p>
              <a:p>
                <a:endParaRPr lang="en-US" dirty="0">
                  <a:solidFill>
                    <a:schemeClr val="tx1"/>
                  </a:solidFill>
                  <a:latin typeface="Avenir Next LT Pro Demi" panose="020B0704020202020204" pitchFamily="34" charset="0"/>
                </a:endParaRPr>
              </a:p>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𝐵𝑆</m:t>
                      </m:r>
                      <m:r>
                        <a:rPr lang="en-US" b="0" i="1" smtClean="0">
                          <a:solidFill>
                            <a:schemeClr val="tx1"/>
                          </a:solidFill>
                          <a:latin typeface="Cambria Math" panose="02040503050406030204" pitchFamily="18" charset="0"/>
                        </a:rPr>
                        <m:t>=1−</m:t>
                      </m:r>
                      <m:sSup>
                        <m:sSupPr>
                          <m:ctrlPr>
                            <a:rPr lang="en-US" b="0" i="1" smtClean="0">
                              <a:solidFill>
                                <a:schemeClr val="tx1"/>
                              </a:solidFill>
                              <a:latin typeface="Cambria Math" panose="02040503050406030204" pitchFamily="18" charset="0"/>
                            </a:rPr>
                          </m:ctrlPr>
                        </m:sSupPr>
                        <m:e>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1−</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𝑓</m:t>
                                  </m:r>
                                </m:e>
                                <m:sub>
                                  <m:r>
                                    <a:rPr lang="en-US" b="0" i="1" smtClean="0">
                                      <a:solidFill>
                                        <a:schemeClr val="tx1"/>
                                      </a:solidFill>
                                      <a:latin typeface="Cambria Math" panose="02040503050406030204" pitchFamily="18" charset="0"/>
                                    </a:rPr>
                                    <m:t>𝑎𝑐𝑡𝑢𝑎𝑙</m:t>
                                  </m:r>
                                </m:sub>
                              </m:sSub>
                            </m:e>
                          </m:d>
                        </m:e>
                        <m:sup>
                          <m:r>
                            <a:rPr lang="en-US" b="0" i="1" smtClean="0">
                              <a:solidFill>
                                <a:schemeClr val="tx1"/>
                              </a:solidFill>
                              <a:latin typeface="Cambria Math" panose="02040503050406030204" pitchFamily="18" charset="0"/>
                            </a:rPr>
                            <m:t>2</m:t>
                          </m:r>
                        </m:sup>
                      </m:sSup>
                    </m:oMath>
                  </m:oMathPara>
                </a14:m>
                <a:endParaRPr lang="en-US" dirty="0">
                  <a:solidFill>
                    <a:schemeClr val="tx1"/>
                  </a:solidFill>
                  <a:latin typeface="Avenir Next LT Pro Demi" panose="020B0704020202020204" pitchFamily="34" charset="0"/>
                </a:endParaRPr>
              </a:p>
              <a:p>
                <a:endParaRPr lang="en-US" dirty="0">
                  <a:solidFill>
                    <a:schemeClr val="tx1"/>
                  </a:solidFill>
                  <a:latin typeface="Avenir Next LT Pro Demi" panose="020B0704020202020204" pitchFamily="34" charset="0"/>
                </a:endParaRPr>
              </a:p>
              <a:p>
                <a:r>
                  <a:rPr lang="en-US" dirty="0">
                    <a:solidFill>
                      <a:schemeClr val="tx1"/>
                    </a:solidFill>
                    <a:latin typeface="Avenir Next LT Pro Demi" panose="020B0704020202020204" pitchFamily="34" charset="0"/>
                  </a:rPr>
                  <a:t>Logarithmic Score (Good 1952)</a:t>
                </a:r>
              </a:p>
              <a:p>
                <a:endParaRPr lang="en-US" dirty="0">
                  <a:solidFill>
                    <a:schemeClr val="tx1"/>
                  </a:solidFill>
                  <a:latin typeface="Avenir Next LT Pro Demi" panose="020B0704020202020204" pitchFamily="34" charset="0"/>
                </a:endParaRPr>
              </a:p>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𝐿𝑆</m:t>
                      </m:r>
                      <m:r>
                        <a:rPr lang="en-US" b="0" i="1" smtClean="0">
                          <a:solidFill>
                            <a:schemeClr val="tx1"/>
                          </a:solidFill>
                          <a:latin typeface="Cambria Math" panose="02040503050406030204" pitchFamily="18" charset="0"/>
                        </a:rPr>
                        <m:t>=</m:t>
                      </m:r>
                      <m:func>
                        <m:funcPr>
                          <m:ctrlPr>
                            <a:rPr lang="en-US" b="0" i="1" smtClean="0">
                              <a:solidFill>
                                <a:schemeClr val="tx1"/>
                              </a:solidFill>
                              <a:latin typeface="Cambria Math" panose="02040503050406030204" pitchFamily="18" charset="0"/>
                            </a:rPr>
                          </m:ctrlPr>
                        </m:funcPr>
                        <m:fName>
                          <m:r>
                            <m:rPr>
                              <m:sty m:val="p"/>
                            </m:rPr>
                            <a:rPr lang="en-US" b="0" i="0" smtClean="0">
                              <a:solidFill>
                                <a:schemeClr val="tx1"/>
                              </a:solidFill>
                              <a:latin typeface="Cambria Math" panose="02040503050406030204" pitchFamily="18" charset="0"/>
                            </a:rPr>
                            <m:t>log</m:t>
                          </m:r>
                        </m:fName>
                        <m:e>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𝑓</m:t>
                              </m:r>
                            </m:e>
                            <m:sub>
                              <m:r>
                                <a:rPr lang="en-US" b="0" i="1" smtClean="0">
                                  <a:solidFill>
                                    <a:schemeClr val="tx1"/>
                                  </a:solidFill>
                                  <a:latin typeface="Cambria Math" panose="02040503050406030204" pitchFamily="18" charset="0"/>
                                </a:rPr>
                                <m:t>𝑎𝑐𝑡𝑢𝑎𝑙</m:t>
                              </m:r>
                            </m:sub>
                          </m:sSub>
                        </m:e>
                      </m:func>
                    </m:oMath>
                  </m:oMathPara>
                </a14:m>
                <a:endParaRPr lang="en-GB" dirty="0">
                  <a:solidFill>
                    <a:schemeClr val="tx1"/>
                  </a:solidFill>
                  <a:latin typeface="Avenir Next LT Pro Demi" panose="020B0704020202020204" pitchFamily="34" charset="0"/>
                </a:endParaRPr>
              </a:p>
            </p:txBody>
          </p:sp>
        </mc:Choice>
        <mc:Fallback xmlns="">
          <p:sp>
            <p:nvSpPr>
              <p:cNvPr id="24" name="Rectangle 23">
                <a:extLst>
                  <a:ext uri="{FF2B5EF4-FFF2-40B4-BE49-F238E27FC236}">
                    <a16:creationId xmlns:a16="http://schemas.microsoft.com/office/drawing/2014/main" id="{D0C99421-0E52-109E-695F-FE7DC8673383}"/>
                  </a:ext>
                </a:extLst>
              </p:cNvPr>
              <p:cNvSpPr>
                <a:spLocks noRot="1" noChangeAspect="1" noMove="1" noResize="1" noEditPoints="1" noAdjustHandles="1" noChangeArrowheads="1" noChangeShapeType="1" noTextEdit="1"/>
              </p:cNvSpPr>
              <p:nvPr/>
            </p:nvSpPr>
            <p:spPr>
              <a:xfrm>
                <a:off x="6202017" y="2590765"/>
                <a:ext cx="5730626" cy="4099387"/>
              </a:xfrm>
              <a:prstGeom prst="rect">
                <a:avLst/>
              </a:prstGeom>
              <a:blipFill>
                <a:blip r:embed="rId5"/>
                <a:stretch>
                  <a:fillRect/>
                </a:stretch>
              </a:blipFill>
              <a:ln>
                <a:solidFill>
                  <a:srgbClr val="BABABA"/>
                </a:solidFill>
              </a:ln>
              <a:effectLst>
                <a:outerShdw blurRad="50800" dist="38100" dir="10800000" algn="r" rotWithShape="0">
                  <a:prstClr val="black">
                    <a:alpha val="40000"/>
                  </a:prstClr>
                </a:outerShdw>
              </a:effectLst>
            </p:spPr>
            <p:txBody>
              <a:bodyPr/>
              <a:lstStyle/>
              <a:p>
                <a:r>
                  <a:rPr lang="en-GB">
                    <a:noFill/>
                  </a:rPr>
                  <a:t> </a:t>
                </a:r>
              </a:p>
            </p:txBody>
          </p:sp>
        </mc:Fallback>
      </mc:AlternateContent>
    </p:spTree>
    <p:extLst>
      <p:ext uri="{BB962C8B-B14F-4D97-AF65-F5344CB8AC3E}">
        <p14:creationId xmlns:p14="http://schemas.microsoft.com/office/powerpoint/2010/main" val="2023396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33208-E52A-D9DD-86A7-24643E7602E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87EEBB8-E7B1-623C-F85D-089E86CCE340}"/>
              </a:ext>
            </a:extLst>
          </p:cNvPr>
          <p:cNvSpPr>
            <a:spLocks noGrp="1"/>
          </p:cNvSpPr>
          <p:nvPr>
            <p:ph type="sldNum" sz="quarter" idx="12"/>
          </p:nvPr>
        </p:nvSpPr>
        <p:spPr/>
        <p:txBody>
          <a:bodyPr/>
          <a:lstStyle/>
          <a:p>
            <a:fld id="{66A9B1F8-92A3-4701-9D95-2E051ADCF5DA}" type="slidenum">
              <a:rPr lang="en-GB" smtClean="0"/>
              <a:t>5</a:t>
            </a:fld>
            <a:endParaRPr lang="en-GB"/>
          </a:p>
        </p:txBody>
      </p:sp>
      <p:sp>
        <p:nvSpPr>
          <p:cNvPr id="4" name="TextBox 3">
            <a:extLst>
              <a:ext uri="{FF2B5EF4-FFF2-40B4-BE49-F238E27FC236}">
                <a16:creationId xmlns:a16="http://schemas.microsoft.com/office/drawing/2014/main" id="{87147A7B-D1F7-D0B3-0B2D-364277DFA96F}"/>
              </a:ext>
            </a:extLst>
          </p:cNvPr>
          <p:cNvSpPr txBox="1"/>
          <p:nvPr/>
        </p:nvSpPr>
        <p:spPr>
          <a:xfrm>
            <a:off x="255494" y="460688"/>
            <a:ext cx="11098306" cy="646331"/>
          </a:xfrm>
          <a:prstGeom prst="rect">
            <a:avLst/>
          </a:prstGeom>
          <a:noFill/>
        </p:spPr>
        <p:txBody>
          <a:bodyPr wrap="square" rtlCol="0">
            <a:spAutoFit/>
          </a:bodyPr>
          <a:lstStyle/>
          <a:p>
            <a:r>
              <a:rPr lang="en-US" sz="3600" dirty="0">
                <a:latin typeface="Avenir Next LT Pro Light" panose="020B0304020202020204" pitchFamily="34" charset="0"/>
              </a:rPr>
              <a:t>Selection or synthesis?</a:t>
            </a:r>
          </a:p>
        </p:txBody>
      </p:sp>
      <p:sp>
        <p:nvSpPr>
          <p:cNvPr id="2" name="TextBox 1">
            <a:extLst>
              <a:ext uri="{FF2B5EF4-FFF2-40B4-BE49-F238E27FC236}">
                <a16:creationId xmlns:a16="http://schemas.microsoft.com/office/drawing/2014/main" id="{60812BE7-EBDF-8B3D-70F7-36FE108F22E9}"/>
              </a:ext>
            </a:extLst>
          </p:cNvPr>
          <p:cNvSpPr txBox="1"/>
          <p:nvPr/>
        </p:nvSpPr>
        <p:spPr>
          <a:xfrm>
            <a:off x="441233" y="1221671"/>
            <a:ext cx="5550220" cy="2677656"/>
          </a:xfrm>
          <a:prstGeom prst="rect">
            <a:avLst/>
          </a:prstGeom>
          <a:noFill/>
        </p:spPr>
        <p:txBody>
          <a:bodyPr wrap="square" rtlCol="0">
            <a:spAutoFit/>
          </a:bodyPr>
          <a:lstStyle/>
          <a:p>
            <a:pPr marL="457200" indent="-457200">
              <a:spcBef>
                <a:spcPts val="1200"/>
              </a:spcBef>
              <a:buFont typeface="Wingdings" panose="05000000000000000000" pitchFamily="2" charset="2"/>
              <a:buChar char="§"/>
            </a:pPr>
            <a:r>
              <a:rPr lang="en-US" sz="2400" dirty="0">
                <a:latin typeface="Avenir Next LT Pro" panose="020B0504020202020204" pitchFamily="34" charset="0"/>
              </a:rPr>
              <a:t>Provider compensation can be made </a:t>
            </a:r>
            <a:r>
              <a:rPr lang="en-US" sz="2400" i="1" dirty="0">
                <a:latin typeface="Avenir Next LT Pro" panose="020B0504020202020204" pitchFamily="34" charset="0"/>
              </a:rPr>
              <a:t>incentive compatible</a:t>
            </a:r>
            <a:r>
              <a:rPr lang="en-US" sz="2400" dirty="0">
                <a:latin typeface="Avenir Next LT Pro" panose="020B0504020202020204" pitchFamily="34" charset="0"/>
              </a:rPr>
              <a:t>.</a:t>
            </a:r>
          </a:p>
          <a:p>
            <a:pPr marL="457200" indent="-457200">
              <a:spcBef>
                <a:spcPts val="1200"/>
              </a:spcBef>
              <a:buFont typeface="Wingdings" panose="05000000000000000000" pitchFamily="2" charset="2"/>
              <a:buChar char="§"/>
            </a:pPr>
            <a:r>
              <a:rPr lang="en-US" sz="2400" dirty="0">
                <a:latin typeface="Avenir Next LT Pro" panose="020B0504020202020204" pitchFamily="34" charset="0"/>
              </a:rPr>
              <a:t>But which provider to choose?</a:t>
            </a:r>
          </a:p>
          <a:p>
            <a:pPr marL="457200" indent="-457200">
              <a:spcBef>
                <a:spcPts val="1200"/>
              </a:spcBef>
              <a:buFont typeface="Wingdings" panose="05000000000000000000" pitchFamily="2" charset="2"/>
              <a:buChar char="§"/>
            </a:pPr>
            <a:r>
              <a:rPr lang="en-US" sz="2400" dirty="0">
                <a:latin typeface="Avenir Next LT Pro" panose="020B0504020202020204" pitchFamily="34" charset="0"/>
              </a:rPr>
              <a:t>Buying multiple forecasts means paying for duplicated information.</a:t>
            </a:r>
          </a:p>
          <a:p>
            <a:endParaRPr lang="en-US" sz="2800" dirty="0">
              <a:latin typeface="Avenir Next LT Pro" panose="020B0504020202020204" pitchFamily="34" charset="0"/>
            </a:endParaRPr>
          </a:p>
        </p:txBody>
      </p:sp>
      <p:sp>
        <p:nvSpPr>
          <p:cNvPr id="6" name="TextBox 5">
            <a:extLst>
              <a:ext uri="{FF2B5EF4-FFF2-40B4-BE49-F238E27FC236}">
                <a16:creationId xmlns:a16="http://schemas.microsoft.com/office/drawing/2014/main" id="{FBCB40EF-E18B-995F-136C-BEB8227BAC1C}"/>
              </a:ext>
            </a:extLst>
          </p:cNvPr>
          <p:cNvSpPr txBox="1"/>
          <p:nvPr/>
        </p:nvSpPr>
        <p:spPr>
          <a:xfrm>
            <a:off x="6386288" y="3329608"/>
            <a:ext cx="5550220" cy="3785652"/>
          </a:xfrm>
          <a:prstGeom prst="rect">
            <a:avLst/>
          </a:prstGeom>
          <a:noFill/>
        </p:spPr>
        <p:txBody>
          <a:bodyPr wrap="square" rtlCol="0">
            <a:spAutoFit/>
          </a:bodyPr>
          <a:lstStyle/>
          <a:p>
            <a:pPr marL="457200" indent="-457200">
              <a:spcBef>
                <a:spcPts val="1200"/>
              </a:spcBef>
              <a:buFont typeface="Wingdings" panose="05000000000000000000" pitchFamily="2" charset="2"/>
              <a:buChar char="§"/>
            </a:pPr>
            <a:r>
              <a:rPr lang="en-US" sz="2400" dirty="0">
                <a:latin typeface="Avenir Next LT Pro" panose="020B0504020202020204" pitchFamily="34" charset="0"/>
              </a:rPr>
              <a:t>Do we want the best </a:t>
            </a:r>
            <a:r>
              <a:rPr lang="en-US" sz="2400" i="1" dirty="0">
                <a:latin typeface="Avenir Next LT Pro" panose="020B0504020202020204" pitchFamily="34" charset="0"/>
              </a:rPr>
              <a:t>forecaster</a:t>
            </a:r>
            <a:r>
              <a:rPr lang="en-US" sz="2400" dirty="0">
                <a:latin typeface="Avenir Next LT Pro" panose="020B0504020202020204" pitchFamily="34" charset="0"/>
              </a:rPr>
              <a:t> or the best </a:t>
            </a:r>
            <a:r>
              <a:rPr lang="en-US" sz="2400" i="1" dirty="0">
                <a:latin typeface="Avenir Next LT Pro" panose="020B0504020202020204" pitchFamily="34" charset="0"/>
              </a:rPr>
              <a:t>forecast</a:t>
            </a:r>
            <a:r>
              <a:rPr lang="en-US" sz="2400" dirty="0">
                <a:latin typeface="Avenir Next LT Pro" panose="020B0504020202020204" pitchFamily="34" charset="0"/>
              </a:rPr>
              <a:t>?</a:t>
            </a:r>
          </a:p>
          <a:p>
            <a:pPr marL="457200" indent="-457200">
              <a:spcBef>
                <a:spcPts val="1200"/>
              </a:spcBef>
              <a:buFont typeface="Wingdings" panose="05000000000000000000" pitchFamily="2" charset="2"/>
              <a:buChar char="§"/>
            </a:pPr>
            <a:r>
              <a:rPr lang="en-US" sz="2400" dirty="0">
                <a:latin typeface="Avenir Next LT Pro" panose="020B0504020202020204" pitchFamily="34" charset="0"/>
              </a:rPr>
              <a:t>Combining information from multiple providers can improve forecasts.</a:t>
            </a:r>
          </a:p>
          <a:p>
            <a:pPr marL="457200" indent="-457200">
              <a:spcBef>
                <a:spcPts val="1200"/>
              </a:spcBef>
              <a:buFont typeface="Wingdings" panose="05000000000000000000" pitchFamily="2" charset="2"/>
              <a:buChar char="§"/>
            </a:pPr>
            <a:r>
              <a:rPr lang="en-US" sz="2400" dirty="0">
                <a:latin typeface="Avenir Next LT Pro" panose="020B0504020202020204" pitchFamily="34" charset="0"/>
              </a:rPr>
              <a:t>Aggregation is not straightforward, assumptions about independence are necessary.</a:t>
            </a:r>
          </a:p>
          <a:p>
            <a:endParaRPr lang="en-US" sz="2800" dirty="0">
              <a:latin typeface="Avenir Next LT Pro" panose="020B0504020202020204" pitchFamily="34" charset="0"/>
            </a:endParaRPr>
          </a:p>
        </p:txBody>
      </p:sp>
      <p:pic>
        <p:nvPicPr>
          <p:cNvPr id="1026" name="Picture 2" descr="20 Mm Aggregate - Artificial Marble, 20mm Size, Black Color | Durable, Low Water Content, Excellent Workability, Ideal For Roads And Drainage Applications">
            <a:extLst>
              <a:ext uri="{FF2B5EF4-FFF2-40B4-BE49-F238E27FC236}">
                <a16:creationId xmlns:a16="http://schemas.microsoft.com/office/drawing/2014/main" id="{9BBA6216-E411-6C71-961C-1EC9DF45F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8267" y="-31073"/>
            <a:ext cx="476250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Jigsaw Puzzle Pieces Clipart">
            <a:extLst>
              <a:ext uri="{FF2B5EF4-FFF2-40B4-BE49-F238E27FC236}">
                <a16:creationId xmlns:a16="http://schemas.microsoft.com/office/drawing/2014/main" id="{EDC55C9B-2F00-5975-64CB-83186823187D}"/>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00094" y="3429000"/>
            <a:ext cx="3232497" cy="3232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591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92B3E-C9C9-DA35-0E28-9C6B89760EC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4F244AD-5A38-DC8C-A4E6-ECF343CB6A6F}"/>
              </a:ext>
            </a:extLst>
          </p:cNvPr>
          <p:cNvSpPr>
            <a:spLocks noGrp="1"/>
          </p:cNvSpPr>
          <p:nvPr>
            <p:ph type="sldNum" sz="quarter" idx="12"/>
          </p:nvPr>
        </p:nvSpPr>
        <p:spPr/>
        <p:txBody>
          <a:bodyPr/>
          <a:lstStyle/>
          <a:p>
            <a:fld id="{66A9B1F8-92A3-4701-9D95-2E051ADCF5DA}" type="slidenum">
              <a:rPr lang="en-GB" smtClean="0"/>
              <a:t>6</a:t>
            </a:fld>
            <a:endParaRPr lang="en-GB" dirty="0"/>
          </a:p>
        </p:txBody>
      </p:sp>
      <p:sp>
        <p:nvSpPr>
          <p:cNvPr id="4" name="TextBox 3">
            <a:extLst>
              <a:ext uri="{FF2B5EF4-FFF2-40B4-BE49-F238E27FC236}">
                <a16:creationId xmlns:a16="http://schemas.microsoft.com/office/drawing/2014/main" id="{78471635-F0BF-69E7-118A-314030D7B04B}"/>
              </a:ext>
            </a:extLst>
          </p:cNvPr>
          <p:cNvSpPr txBox="1"/>
          <p:nvPr/>
        </p:nvSpPr>
        <p:spPr>
          <a:xfrm>
            <a:off x="255494" y="460688"/>
            <a:ext cx="11098306" cy="646331"/>
          </a:xfrm>
          <a:prstGeom prst="rect">
            <a:avLst/>
          </a:prstGeom>
          <a:noFill/>
        </p:spPr>
        <p:txBody>
          <a:bodyPr wrap="square" rtlCol="0">
            <a:spAutoFit/>
          </a:bodyPr>
          <a:lstStyle/>
          <a:p>
            <a:r>
              <a:rPr lang="en-US" sz="3600" dirty="0">
                <a:latin typeface="Avenir Next LT Pro Light" panose="020B0304020202020204" pitchFamily="34" charset="0"/>
              </a:rPr>
              <a:t>Prediction markets </a:t>
            </a:r>
          </a:p>
        </p:txBody>
      </p:sp>
      <p:sp>
        <p:nvSpPr>
          <p:cNvPr id="2" name="TextBox 1">
            <a:extLst>
              <a:ext uri="{FF2B5EF4-FFF2-40B4-BE49-F238E27FC236}">
                <a16:creationId xmlns:a16="http://schemas.microsoft.com/office/drawing/2014/main" id="{F39DCBA3-4E24-15CE-187C-E575B84A6ECF}"/>
              </a:ext>
            </a:extLst>
          </p:cNvPr>
          <p:cNvSpPr txBox="1"/>
          <p:nvPr/>
        </p:nvSpPr>
        <p:spPr>
          <a:xfrm>
            <a:off x="247006" y="1788202"/>
            <a:ext cx="5550220" cy="3477875"/>
          </a:xfrm>
          <a:prstGeom prst="rect">
            <a:avLst/>
          </a:prstGeom>
          <a:noFill/>
        </p:spPr>
        <p:txBody>
          <a:bodyPr wrap="square" rtlCol="0">
            <a:spAutoFit/>
          </a:bodyPr>
          <a:lstStyle/>
          <a:p>
            <a:pPr marL="457200" indent="-457200">
              <a:spcBef>
                <a:spcPts val="1200"/>
              </a:spcBef>
              <a:buFont typeface="Wingdings" panose="05000000000000000000" pitchFamily="2" charset="2"/>
              <a:buChar char="§"/>
            </a:pPr>
            <a:r>
              <a:rPr lang="en-US" sz="2000" dirty="0">
                <a:latin typeface="Avenir Next LT Pro" panose="020B0504020202020204" pitchFamily="34" charset="0"/>
              </a:rPr>
              <a:t>Harness the ability of markets to aggregate information.</a:t>
            </a:r>
          </a:p>
          <a:p>
            <a:pPr marL="457200" indent="-457200">
              <a:spcBef>
                <a:spcPts val="1200"/>
              </a:spcBef>
              <a:buFont typeface="Wingdings" panose="05000000000000000000" pitchFamily="2" charset="2"/>
              <a:buChar char="§"/>
            </a:pPr>
            <a:r>
              <a:rPr lang="en-US" sz="2000" dirty="0">
                <a:latin typeface="Avenir Next LT Pro" panose="020B0504020202020204" pitchFamily="34" charset="0"/>
              </a:rPr>
              <a:t>Can combine diverse modelling approaches and tacit expertise.</a:t>
            </a:r>
          </a:p>
          <a:p>
            <a:pPr marL="457200" indent="-457200">
              <a:spcBef>
                <a:spcPts val="1200"/>
              </a:spcBef>
              <a:buFont typeface="Wingdings" panose="05000000000000000000" pitchFamily="2" charset="2"/>
              <a:buChar char="§"/>
            </a:pPr>
            <a:r>
              <a:rPr lang="en-US" sz="2000" dirty="0">
                <a:latin typeface="Avenir Next LT Pro" panose="020B0504020202020204" pitchFamily="34" charset="0"/>
              </a:rPr>
              <a:t>Can outperform other methods (e.g., expert surveys). </a:t>
            </a:r>
          </a:p>
          <a:p>
            <a:pPr marL="457200" indent="-457200">
              <a:spcBef>
                <a:spcPts val="1200"/>
              </a:spcBef>
              <a:buFont typeface="Wingdings" panose="05000000000000000000" pitchFamily="2" charset="2"/>
              <a:buChar char="§"/>
            </a:pPr>
            <a:r>
              <a:rPr lang="en-US" sz="2000" dirty="0">
                <a:latin typeface="Avenir Next LT Pro" panose="020B0504020202020204" pitchFamily="34" charset="0"/>
              </a:rPr>
              <a:t>Standardize the deliverable but are agnostic on methods.</a:t>
            </a:r>
          </a:p>
          <a:p>
            <a:pPr marL="457200" indent="-457200">
              <a:spcBef>
                <a:spcPts val="1200"/>
              </a:spcBef>
              <a:buFont typeface="Wingdings" panose="05000000000000000000" pitchFamily="2" charset="2"/>
              <a:buChar char="§"/>
            </a:pPr>
            <a:r>
              <a:rPr lang="en-US" sz="2000" dirty="0">
                <a:latin typeface="Avenir Next LT Pro" panose="020B0504020202020204" pitchFamily="34" charset="0"/>
              </a:rPr>
              <a:t>Can be based on proper scoring rules.</a:t>
            </a:r>
          </a:p>
        </p:txBody>
      </p:sp>
      <p:sp>
        <p:nvSpPr>
          <p:cNvPr id="8" name="Rectangle 7">
            <a:extLst>
              <a:ext uri="{FF2B5EF4-FFF2-40B4-BE49-F238E27FC236}">
                <a16:creationId xmlns:a16="http://schemas.microsoft.com/office/drawing/2014/main" id="{5D12705E-4EDF-4F10-52E8-0AD172945B46}"/>
              </a:ext>
            </a:extLst>
          </p:cNvPr>
          <p:cNvSpPr/>
          <p:nvPr/>
        </p:nvSpPr>
        <p:spPr>
          <a:xfrm>
            <a:off x="6295023" y="136525"/>
            <a:ext cx="5550219" cy="6525521"/>
          </a:xfrm>
          <a:prstGeom prst="rect">
            <a:avLst/>
          </a:prstGeom>
          <a:solidFill>
            <a:srgbClr val="BAB6B6"/>
          </a:solidFill>
          <a:ln>
            <a:solidFill>
              <a:srgbClr val="BABABA"/>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ouble Wave 2">
            <a:extLst>
              <a:ext uri="{FF2B5EF4-FFF2-40B4-BE49-F238E27FC236}">
                <a16:creationId xmlns:a16="http://schemas.microsoft.com/office/drawing/2014/main" id="{32566289-0C65-B2E4-DCC9-11065064E3FF}"/>
              </a:ext>
            </a:extLst>
          </p:cNvPr>
          <p:cNvSpPr/>
          <p:nvPr/>
        </p:nvSpPr>
        <p:spPr>
          <a:xfrm>
            <a:off x="7290617" y="1643105"/>
            <a:ext cx="3147827" cy="1545598"/>
          </a:xfrm>
          <a:prstGeom prst="doubleWave">
            <a:avLst/>
          </a:prstGeom>
          <a:solidFill>
            <a:srgbClr val="1AB483"/>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Ink Free" panose="03080402000500000000" pitchFamily="66" charset="0"/>
              </a:rPr>
              <a:t>I.O.U. £1.00 if event X occurs</a:t>
            </a:r>
            <a:endParaRPr lang="en-GB" sz="2800" b="1" dirty="0">
              <a:latin typeface="Ink Free" panose="03080402000500000000" pitchFamily="66" charset="0"/>
            </a:endParaRPr>
          </a:p>
        </p:txBody>
      </p:sp>
      <p:sp>
        <p:nvSpPr>
          <p:cNvPr id="6" name="TextBox 5">
            <a:extLst>
              <a:ext uri="{FF2B5EF4-FFF2-40B4-BE49-F238E27FC236}">
                <a16:creationId xmlns:a16="http://schemas.microsoft.com/office/drawing/2014/main" id="{3045B419-68F5-5F68-187C-CD3798019E80}"/>
              </a:ext>
            </a:extLst>
          </p:cNvPr>
          <p:cNvSpPr txBox="1"/>
          <p:nvPr/>
        </p:nvSpPr>
        <p:spPr>
          <a:xfrm>
            <a:off x="6269717" y="3429000"/>
            <a:ext cx="5550220" cy="1015663"/>
          </a:xfrm>
          <a:prstGeom prst="rect">
            <a:avLst/>
          </a:prstGeom>
          <a:noFill/>
        </p:spPr>
        <p:txBody>
          <a:bodyPr wrap="square" rtlCol="0">
            <a:spAutoFit/>
          </a:bodyPr>
          <a:lstStyle/>
          <a:p>
            <a:pPr algn="ctr"/>
            <a:r>
              <a:rPr lang="en-US" sz="2000" dirty="0">
                <a:latin typeface="Avenir Next LT Pro" panose="020B0504020202020204" pitchFamily="34" charset="0"/>
              </a:rPr>
              <a:t>Expected value = £1.00 </a:t>
            </a:r>
            <a:r>
              <a:rPr lang="en-GB" sz="2000" b="0" i="0" dirty="0">
                <a:solidFill>
                  <a:srgbClr val="000000"/>
                </a:solidFill>
                <a:effectLst/>
                <a:latin typeface="Avenir Next LT Pro" panose="020B0504020202020204" pitchFamily="34" charset="0"/>
              </a:rPr>
              <a:t>× Prob(X)</a:t>
            </a:r>
          </a:p>
          <a:p>
            <a:pPr algn="ctr"/>
            <a:endParaRPr lang="en-GB" sz="2000" dirty="0">
              <a:solidFill>
                <a:srgbClr val="000000"/>
              </a:solidFill>
              <a:latin typeface="Avenir Next LT Pro" panose="020B0504020202020204" pitchFamily="34" charset="0"/>
            </a:endParaRPr>
          </a:p>
          <a:p>
            <a:pPr algn="ctr"/>
            <a:r>
              <a:rPr lang="en-GB" sz="2000" dirty="0">
                <a:solidFill>
                  <a:srgbClr val="000000"/>
                </a:solidFill>
                <a:latin typeface="Avenir Next LT Pro" panose="020B0504020202020204" pitchFamily="34" charset="0"/>
              </a:rPr>
              <a:t>If </a:t>
            </a:r>
            <a:r>
              <a:rPr lang="en-GB" sz="2000" b="1" dirty="0">
                <a:solidFill>
                  <a:srgbClr val="000000"/>
                </a:solidFill>
                <a:latin typeface="Avenir Next LT Pro Demi" panose="020B0704020202020204" pitchFamily="34" charset="0"/>
              </a:rPr>
              <a:t>price = expected value </a:t>
            </a:r>
            <a:r>
              <a:rPr lang="en-US" sz="2000" dirty="0">
                <a:solidFill>
                  <a:srgbClr val="000000"/>
                </a:solidFill>
                <a:latin typeface="Avenir Next LT Pro" panose="020B0504020202020204" pitchFamily="34" charset="0"/>
              </a:rPr>
              <a:t>then </a:t>
            </a:r>
            <a:r>
              <a:rPr lang="en-US" sz="2000" b="1" dirty="0">
                <a:solidFill>
                  <a:srgbClr val="000000"/>
                </a:solidFill>
                <a:latin typeface="Avenir Next LT Pro Demi" panose="020B0704020202020204" pitchFamily="34" charset="0"/>
              </a:rPr>
              <a:t>Prob(X) = price</a:t>
            </a:r>
            <a:endParaRPr lang="en-GB" sz="2000" b="1" dirty="0">
              <a:latin typeface="Avenir Next LT Pro Demi" panose="020B0704020202020204" pitchFamily="34" charset="0"/>
            </a:endParaRPr>
          </a:p>
        </p:txBody>
      </p:sp>
      <p:sp>
        <p:nvSpPr>
          <p:cNvPr id="7" name="TextBox 6">
            <a:extLst>
              <a:ext uri="{FF2B5EF4-FFF2-40B4-BE49-F238E27FC236}">
                <a16:creationId xmlns:a16="http://schemas.microsoft.com/office/drawing/2014/main" id="{94E8C26B-D88D-7815-C55E-E3D3A8D03E0B}"/>
              </a:ext>
            </a:extLst>
          </p:cNvPr>
          <p:cNvSpPr txBox="1"/>
          <p:nvPr/>
        </p:nvSpPr>
        <p:spPr>
          <a:xfrm>
            <a:off x="6386286" y="420955"/>
            <a:ext cx="5550220" cy="830997"/>
          </a:xfrm>
          <a:prstGeom prst="rect">
            <a:avLst/>
          </a:prstGeom>
          <a:noFill/>
        </p:spPr>
        <p:txBody>
          <a:bodyPr wrap="square" rtlCol="0">
            <a:spAutoFit/>
          </a:bodyPr>
          <a:lstStyle/>
          <a:p>
            <a:pPr>
              <a:spcBef>
                <a:spcPts val="1200"/>
              </a:spcBef>
            </a:pPr>
            <a:r>
              <a:rPr lang="en-US" sz="2400" dirty="0">
                <a:latin typeface="Avenir Next LT Pro Demi" panose="020B0704020202020204" pitchFamily="34" charset="0"/>
              </a:rPr>
              <a:t>Prediction markets are based on contingent securities.</a:t>
            </a:r>
          </a:p>
        </p:txBody>
      </p:sp>
      <p:sp>
        <p:nvSpPr>
          <p:cNvPr id="9" name="TextBox 8">
            <a:extLst>
              <a:ext uri="{FF2B5EF4-FFF2-40B4-BE49-F238E27FC236}">
                <a16:creationId xmlns:a16="http://schemas.microsoft.com/office/drawing/2014/main" id="{7DA8BB28-1DB2-00D1-FBE6-6C24A749A37F}"/>
              </a:ext>
            </a:extLst>
          </p:cNvPr>
          <p:cNvSpPr txBox="1"/>
          <p:nvPr/>
        </p:nvSpPr>
        <p:spPr>
          <a:xfrm>
            <a:off x="6413370" y="4891267"/>
            <a:ext cx="5313523" cy="1200329"/>
          </a:xfrm>
          <a:prstGeom prst="rect">
            <a:avLst/>
          </a:prstGeom>
          <a:noFill/>
        </p:spPr>
        <p:txBody>
          <a:bodyPr wrap="square" rtlCol="0">
            <a:spAutoFit/>
          </a:bodyPr>
          <a:lstStyle/>
          <a:p>
            <a:pPr>
              <a:spcBef>
                <a:spcPts val="1200"/>
              </a:spcBef>
            </a:pPr>
            <a:r>
              <a:rPr lang="en-US" sz="2400" dirty="0">
                <a:latin typeface="Avenir Next LT Pro" panose="020B0504020202020204" pitchFamily="34" charset="0"/>
              </a:rPr>
              <a:t>The securities are traded to discover a price which can respond to new information.</a:t>
            </a:r>
          </a:p>
        </p:txBody>
      </p:sp>
    </p:spTree>
    <p:extLst>
      <p:ext uri="{BB962C8B-B14F-4D97-AF65-F5344CB8AC3E}">
        <p14:creationId xmlns:p14="http://schemas.microsoft.com/office/powerpoint/2010/main" val="4078444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D5CAD-9723-572D-5CD8-68790F9A747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FF2695B-CA86-80C9-1431-09A790354218}"/>
              </a:ext>
            </a:extLst>
          </p:cNvPr>
          <p:cNvSpPr>
            <a:spLocks noGrp="1"/>
          </p:cNvSpPr>
          <p:nvPr>
            <p:ph type="sldNum" sz="quarter" idx="12"/>
          </p:nvPr>
        </p:nvSpPr>
        <p:spPr/>
        <p:txBody>
          <a:bodyPr/>
          <a:lstStyle/>
          <a:p>
            <a:fld id="{66A9B1F8-92A3-4701-9D95-2E051ADCF5DA}" type="slidenum">
              <a:rPr lang="en-GB" smtClean="0"/>
              <a:t>7</a:t>
            </a:fld>
            <a:endParaRPr lang="en-GB" dirty="0"/>
          </a:p>
        </p:txBody>
      </p:sp>
      <p:sp>
        <p:nvSpPr>
          <p:cNvPr id="4" name="TextBox 3">
            <a:extLst>
              <a:ext uri="{FF2B5EF4-FFF2-40B4-BE49-F238E27FC236}">
                <a16:creationId xmlns:a16="http://schemas.microsoft.com/office/drawing/2014/main" id="{30A8269A-471A-B497-88E0-E5A0EE7B1379}"/>
              </a:ext>
            </a:extLst>
          </p:cNvPr>
          <p:cNvSpPr txBox="1"/>
          <p:nvPr/>
        </p:nvSpPr>
        <p:spPr>
          <a:xfrm>
            <a:off x="255494" y="460688"/>
            <a:ext cx="11098306" cy="1077218"/>
          </a:xfrm>
          <a:prstGeom prst="rect">
            <a:avLst/>
          </a:prstGeom>
          <a:noFill/>
        </p:spPr>
        <p:txBody>
          <a:bodyPr wrap="square" rtlCol="0">
            <a:spAutoFit/>
          </a:bodyPr>
          <a:lstStyle/>
          <a:p>
            <a:r>
              <a:rPr lang="en-US" sz="4000" dirty="0">
                <a:latin typeface="Avenir Next LT Pro Light" panose="020B0304020202020204" pitchFamily="34" charset="0"/>
              </a:rPr>
              <a:t>CRUCIAL </a:t>
            </a:r>
          </a:p>
          <a:p>
            <a:r>
              <a:rPr lang="en-US" sz="2400" dirty="0">
                <a:latin typeface="Avenir Next LT Pro Light" panose="020B0304020202020204" pitchFamily="34" charset="0"/>
              </a:rPr>
              <a:t>Climate Risk and Uncertainty Collective Intelligence Aggregation Laboratory</a:t>
            </a:r>
            <a:endParaRPr lang="en-US" sz="3200" dirty="0">
              <a:latin typeface="Avenir Next LT Pro Light" panose="020B0304020202020204" pitchFamily="34" charset="0"/>
            </a:endParaRPr>
          </a:p>
        </p:txBody>
      </p:sp>
      <p:sp>
        <p:nvSpPr>
          <p:cNvPr id="10" name="TextBox 9">
            <a:extLst>
              <a:ext uri="{FF2B5EF4-FFF2-40B4-BE49-F238E27FC236}">
                <a16:creationId xmlns:a16="http://schemas.microsoft.com/office/drawing/2014/main" id="{FB1C12DF-54B4-0FEE-4519-1E87B61D965A}"/>
              </a:ext>
            </a:extLst>
          </p:cNvPr>
          <p:cNvSpPr txBox="1"/>
          <p:nvPr/>
        </p:nvSpPr>
        <p:spPr>
          <a:xfrm>
            <a:off x="353332" y="1585280"/>
            <a:ext cx="5550220" cy="5016758"/>
          </a:xfrm>
          <a:prstGeom prst="rect">
            <a:avLst/>
          </a:prstGeom>
          <a:noFill/>
        </p:spPr>
        <p:txBody>
          <a:bodyPr wrap="square" rtlCol="0">
            <a:spAutoFit/>
          </a:bodyPr>
          <a:lstStyle/>
          <a:p>
            <a:pPr>
              <a:spcBef>
                <a:spcPts val="1200"/>
              </a:spcBef>
            </a:pPr>
            <a:r>
              <a:rPr lang="en-US" sz="2000" dirty="0">
                <a:latin typeface="Avenir Next LT Pro" panose="020B0504020202020204" pitchFamily="34" charset="0"/>
              </a:rPr>
              <a:t>CRUCIAL uses prediction markets to aggregate climate expertise.</a:t>
            </a:r>
          </a:p>
          <a:p>
            <a:pPr>
              <a:spcBef>
                <a:spcPts val="1200"/>
              </a:spcBef>
            </a:pPr>
            <a:r>
              <a:rPr lang="en-US" sz="2000" dirty="0">
                <a:latin typeface="Avenir Next LT Pro" panose="020B0504020202020204" pitchFamily="34" charset="0"/>
              </a:rPr>
              <a:t>CRUCIAL prediction markets…</a:t>
            </a:r>
          </a:p>
          <a:p>
            <a:pPr marL="342900" indent="-342900">
              <a:spcBef>
                <a:spcPts val="1200"/>
              </a:spcBef>
              <a:buFont typeface="Wingdings" panose="05000000000000000000" pitchFamily="2" charset="2"/>
              <a:buChar char="§"/>
            </a:pPr>
            <a:r>
              <a:rPr lang="en-US" sz="2000" dirty="0">
                <a:latin typeface="Avenir Next LT Pro" panose="020B0504020202020204" pitchFamily="34" charset="0"/>
              </a:rPr>
              <a:t>…are not “pay-to-play”</a:t>
            </a:r>
          </a:p>
          <a:p>
            <a:pPr marL="342900" indent="-342900">
              <a:spcBef>
                <a:spcPts val="1200"/>
              </a:spcBef>
              <a:buFont typeface="Wingdings" panose="05000000000000000000" pitchFamily="2" charset="2"/>
              <a:buChar char="§"/>
            </a:pPr>
            <a:r>
              <a:rPr lang="en-US" sz="2000" dirty="0">
                <a:latin typeface="Avenir Next LT Pro" panose="020B0504020202020204" pitchFamily="34" charset="0"/>
              </a:rPr>
              <a:t>…have expert participants from academia and the private sector.</a:t>
            </a:r>
          </a:p>
          <a:p>
            <a:pPr marL="342900" indent="-342900">
              <a:spcBef>
                <a:spcPts val="1200"/>
              </a:spcBef>
              <a:buFont typeface="Wingdings" panose="05000000000000000000" pitchFamily="2" charset="2"/>
              <a:buChar char="§"/>
            </a:pPr>
            <a:r>
              <a:rPr lang="en-US" sz="2000" dirty="0">
                <a:latin typeface="Avenir Next LT Pro" panose="020B0504020202020204" pitchFamily="34" charset="0"/>
              </a:rPr>
              <a:t>…use an automated market maker (AMM) to ensure liquidity.</a:t>
            </a:r>
          </a:p>
          <a:p>
            <a:pPr marL="342900" indent="-342900">
              <a:spcBef>
                <a:spcPts val="1200"/>
              </a:spcBef>
              <a:buFont typeface="Wingdings" panose="05000000000000000000" pitchFamily="2" charset="2"/>
              <a:buChar char="§"/>
            </a:pPr>
            <a:r>
              <a:rPr lang="en-US" sz="2000" dirty="0">
                <a:latin typeface="Avenir Next LT Pro" panose="020B0504020202020204" pitchFamily="34" charset="0"/>
              </a:rPr>
              <a:t>…reward participants using the </a:t>
            </a:r>
            <a:r>
              <a:rPr lang="en-US" sz="2000" dirty="0">
                <a:latin typeface="Avenir Next LT Pro Demi" panose="020B0704020202020204" pitchFamily="34" charset="0"/>
              </a:rPr>
              <a:t>logarithmic score</a:t>
            </a:r>
            <a:r>
              <a:rPr lang="en-US" sz="2000" dirty="0">
                <a:latin typeface="Avenir Next LT Pro" panose="020B0504020202020204" pitchFamily="34" charset="0"/>
              </a:rPr>
              <a:t> for </a:t>
            </a:r>
            <a:r>
              <a:rPr lang="en-US" sz="2000" i="1" dirty="0">
                <a:latin typeface="Avenir Next LT Pro" panose="020B0504020202020204" pitchFamily="34" charset="0"/>
              </a:rPr>
              <a:t>incremental</a:t>
            </a:r>
            <a:r>
              <a:rPr lang="en-US" sz="2000" dirty="0">
                <a:latin typeface="Avenir Next LT Pro" panose="020B0504020202020204" pitchFamily="34" charset="0"/>
              </a:rPr>
              <a:t> contributions accuracy.</a:t>
            </a:r>
          </a:p>
          <a:p>
            <a:pPr marL="342900" indent="-342900">
              <a:spcBef>
                <a:spcPts val="1200"/>
              </a:spcBef>
              <a:buFont typeface="Wingdings" panose="05000000000000000000" pitchFamily="2" charset="2"/>
              <a:buChar char="§"/>
            </a:pPr>
            <a:r>
              <a:rPr lang="en-US" sz="2000" dirty="0">
                <a:latin typeface="Avenir Next LT Pro" panose="020B0504020202020204" pitchFamily="34" charset="0"/>
              </a:rPr>
              <a:t>…can be used for physical climate risks and GHG emissions/concentrations.</a:t>
            </a:r>
            <a:endParaRPr lang="en-US" sz="2400" dirty="0">
              <a:latin typeface="Avenir Next LT Pro" panose="020B0504020202020204" pitchFamily="34" charset="0"/>
            </a:endParaRPr>
          </a:p>
        </p:txBody>
      </p:sp>
      <p:pic>
        <p:nvPicPr>
          <p:cNvPr id="6" name="Espace réservé pour une image  44" descr="Combine harvester in field">
            <a:extLst>
              <a:ext uri="{FF2B5EF4-FFF2-40B4-BE49-F238E27FC236}">
                <a16:creationId xmlns:a16="http://schemas.microsoft.com/office/drawing/2014/main" id="{004BE04D-581A-EEDC-5C84-0ADEBF78B165}"/>
              </a:ext>
            </a:extLst>
          </p:cNvPr>
          <p:cNvPicPr>
            <a:picLocks noChangeAspect="1"/>
          </p:cNvPicPr>
          <p:nvPr/>
        </p:nvPicPr>
        <p:blipFill>
          <a:blip r:embed="rId3">
            <a:extLst>
              <a:ext uri="{28A0092B-C50C-407E-A947-70E740481C1C}">
                <a14:useLocalDpi xmlns:a14="http://schemas.microsoft.com/office/drawing/2010/main" val="0"/>
              </a:ext>
            </a:extLst>
          </a:blip>
          <a:srcRect l="12505" r="12505"/>
          <a:stretch/>
        </p:blipFill>
        <p:spPr>
          <a:xfrm>
            <a:off x="10203085" y="1923979"/>
            <a:ext cx="1622114" cy="1620000"/>
          </a:xfrm>
          <a:prstGeom prst="roundRect">
            <a:avLst>
              <a:gd name="adj" fmla="val 8085"/>
            </a:avLst>
          </a:prstGeom>
          <a:noFill/>
          <a:effectLst>
            <a:outerShdw blurRad="228600" dist="50800" algn="l" rotWithShape="0">
              <a:schemeClr val="accent3">
                <a:alpha val="70000"/>
              </a:schemeClr>
            </a:outerShdw>
          </a:effectLst>
        </p:spPr>
      </p:pic>
      <p:sp>
        <p:nvSpPr>
          <p:cNvPr id="7" name="Content Placeholder 11">
            <a:extLst>
              <a:ext uri="{FF2B5EF4-FFF2-40B4-BE49-F238E27FC236}">
                <a16:creationId xmlns:a16="http://schemas.microsoft.com/office/drawing/2014/main" id="{302084F8-9A7C-96A9-41F4-77DA9B164170}"/>
              </a:ext>
            </a:extLst>
          </p:cNvPr>
          <p:cNvSpPr txBox="1">
            <a:spLocks/>
          </p:cNvSpPr>
          <p:nvPr/>
        </p:nvSpPr>
        <p:spPr>
          <a:xfrm>
            <a:off x="6238844" y="3615514"/>
            <a:ext cx="2343598" cy="276999"/>
          </a:xfrm>
          <a:prstGeom prst="rect">
            <a:avLst/>
          </a:prstGeom>
        </p:spPr>
        <p:txBody>
          <a:bodyPr vert="horz" wrap="square" lIns="0" tIns="0" rIns="360000" bIns="0" rtlCol="0">
            <a:spAutoFit/>
          </a:bodyPr>
          <a:lstStyle>
            <a:lvl1pPr marL="0" indent="0" algn="l" defTabSz="914400" rtl="0" eaLnBrk="1" latinLnBrk="0" hangingPunct="1">
              <a:lnSpc>
                <a:spcPct val="90000"/>
              </a:lnSpc>
              <a:spcBef>
                <a:spcPts val="1800"/>
              </a:spcBef>
              <a:buFont typeface="Arial" panose="020B0604020202020204" pitchFamily="34" charset="0"/>
              <a:buNone/>
              <a:defRPr sz="2400" b="1" kern="1200">
                <a:solidFill>
                  <a:schemeClr val="accent1"/>
                </a:solidFill>
                <a:latin typeface="+mn-lt"/>
                <a:ea typeface="+mn-ea"/>
                <a:cs typeface="+mn-cs"/>
              </a:defRPr>
            </a:lvl1pPr>
            <a:lvl2pPr marL="177800" indent="-177800" algn="l" defTabSz="914400" rtl="0" eaLnBrk="1" latinLnBrk="0" hangingPunct="1">
              <a:lnSpc>
                <a:spcPct val="90000"/>
              </a:lnSpc>
              <a:spcBef>
                <a:spcPts val="1800"/>
              </a:spcBef>
              <a:buFont typeface="Arial" panose="020B0604020202020204" pitchFamily="34" charset="0"/>
              <a:buChar char="•"/>
              <a:defRPr sz="2400" b="1" kern="1200">
                <a:solidFill>
                  <a:schemeClr val="accent1"/>
                </a:solidFill>
                <a:latin typeface="+mn-lt"/>
                <a:ea typeface="+mn-ea"/>
                <a:cs typeface="+mn-cs"/>
              </a:defRPr>
            </a:lvl2pPr>
            <a:lvl3pPr marL="0" indent="0" algn="l"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3pPr>
            <a:lvl4pPr marL="360363" indent="-182563"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4pPr>
            <a:lvl5pPr marL="0" indent="0" algn="l"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538163" indent="-177800" algn="l" defTabSz="914400" rtl="0" eaLnBrk="1" latinLnBrk="0" hangingPunct="1">
              <a:lnSpc>
                <a:spcPct val="90000"/>
              </a:lnSpc>
              <a:spcBef>
                <a:spcPts val="1200"/>
              </a:spcBef>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90000"/>
              </a:lnSpc>
              <a:spcBef>
                <a:spcPts val="1200"/>
              </a:spcBef>
              <a:buFont typeface="Arial" panose="020B0604020202020204" pitchFamily="34" charset="0"/>
              <a:buNone/>
              <a:defRPr sz="1400" kern="1200">
                <a:solidFill>
                  <a:schemeClr val="tx1"/>
                </a:solidFill>
                <a:latin typeface="+mn-lt"/>
                <a:ea typeface="+mn-ea"/>
                <a:cs typeface="+mn-cs"/>
              </a:defRPr>
            </a:lvl7pPr>
            <a:lvl8pPr marL="715963" indent="-180975" algn="l" defTabSz="914400" rtl="0" eaLnBrk="1" latinLnBrk="0" hangingPunct="1">
              <a:lnSpc>
                <a:spcPct val="90000"/>
              </a:lnSpc>
              <a:spcBef>
                <a:spcPts val="1200"/>
              </a:spcBef>
              <a:buFont typeface="Arial" panose="020B0604020202020204" pitchFamily="34" charset="0"/>
              <a:buChar char="•"/>
              <a:defRPr sz="1400" kern="1200">
                <a:solidFill>
                  <a:schemeClr val="tx1"/>
                </a:solidFill>
                <a:latin typeface="+mn-lt"/>
                <a:ea typeface="+mn-ea"/>
                <a:cs typeface="+mn-cs"/>
              </a:defRPr>
            </a:lvl8pPr>
            <a:lvl9pPr marL="0" indent="0" algn="l" defTabSz="914400" rtl="0" eaLnBrk="1" latinLnBrk="0" hangingPunct="1">
              <a:lnSpc>
                <a:spcPct val="90000"/>
              </a:lnSpc>
              <a:spcBef>
                <a:spcPts val="1200"/>
              </a:spcBef>
              <a:buFont typeface="Arial" panose="020B0604020202020204" pitchFamily="34" charset="0"/>
              <a:buNone/>
              <a:defRPr sz="1200" kern="1200">
                <a:solidFill>
                  <a:schemeClr val="tx1"/>
                </a:solidFill>
                <a:latin typeface="+mn-lt"/>
                <a:ea typeface="+mn-ea"/>
                <a:cs typeface="+mn-cs"/>
              </a:defRPr>
            </a:lvl9pPr>
          </a:lstStyle>
          <a:p>
            <a:pPr algn="ctr"/>
            <a:r>
              <a:rPr lang="en-US" sz="2000" dirty="0">
                <a:solidFill>
                  <a:schemeClr val="accent3"/>
                </a:solidFill>
                <a:latin typeface="Avenir Next LT Pro Demi" panose="020B0704020202020204" pitchFamily="34" charset="0"/>
              </a:rPr>
              <a:t>El Niño/La Niña</a:t>
            </a:r>
          </a:p>
        </p:txBody>
      </p:sp>
      <p:sp>
        <p:nvSpPr>
          <p:cNvPr id="8" name="Content Placeholder 11">
            <a:extLst>
              <a:ext uri="{FF2B5EF4-FFF2-40B4-BE49-F238E27FC236}">
                <a16:creationId xmlns:a16="http://schemas.microsoft.com/office/drawing/2014/main" id="{521AC2F1-2B5A-B7F7-201D-A8EDFABF6A3B}"/>
              </a:ext>
            </a:extLst>
          </p:cNvPr>
          <p:cNvSpPr txBox="1">
            <a:spLocks/>
          </p:cNvSpPr>
          <p:nvPr/>
        </p:nvSpPr>
        <p:spPr>
          <a:xfrm>
            <a:off x="10166167" y="3682707"/>
            <a:ext cx="2137672" cy="276999"/>
          </a:xfrm>
          <a:prstGeom prst="rect">
            <a:avLst/>
          </a:prstGeom>
        </p:spPr>
        <p:txBody>
          <a:bodyPr vert="horz" wrap="square" lIns="0" tIns="0" rIns="360000" bIns="0" rtlCol="0">
            <a:spAutoFit/>
          </a:bodyPr>
          <a:lstStyle>
            <a:lvl1pPr marL="0" indent="0" algn="l" defTabSz="914400" rtl="0" eaLnBrk="1" latinLnBrk="0" hangingPunct="1">
              <a:lnSpc>
                <a:spcPct val="90000"/>
              </a:lnSpc>
              <a:spcBef>
                <a:spcPts val="1800"/>
              </a:spcBef>
              <a:buFont typeface="Arial" panose="020B0604020202020204" pitchFamily="34" charset="0"/>
              <a:buNone/>
              <a:defRPr sz="2400" b="1" kern="1200">
                <a:solidFill>
                  <a:schemeClr val="accent1"/>
                </a:solidFill>
                <a:latin typeface="+mn-lt"/>
                <a:ea typeface="+mn-ea"/>
                <a:cs typeface="+mn-cs"/>
              </a:defRPr>
            </a:lvl1pPr>
            <a:lvl2pPr marL="177800" indent="-177800" algn="l" defTabSz="914400" rtl="0" eaLnBrk="1" latinLnBrk="0" hangingPunct="1">
              <a:lnSpc>
                <a:spcPct val="90000"/>
              </a:lnSpc>
              <a:spcBef>
                <a:spcPts val="1800"/>
              </a:spcBef>
              <a:buFont typeface="Arial" panose="020B0604020202020204" pitchFamily="34" charset="0"/>
              <a:buChar char="•"/>
              <a:defRPr sz="2400" b="1" kern="1200">
                <a:solidFill>
                  <a:schemeClr val="accent1"/>
                </a:solidFill>
                <a:latin typeface="+mn-lt"/>
                <a:ea typeface="+mn-ea"/>
                <a:cs typeface="+mn-cs"/>
              </a:defRPr>
            </a:lvl2pPr>
            <a:lvl3pPr marL="0" indent="0" algn="l"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3pPr>
            <a:lvl4pPr marL="360363" indent="-182563"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4pPr>
            <a:lvl5pPr marL="0" indent="0" algn="l"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538163" indent="-177800" algn="l" defTabSz="914400" rtl="0" eaLnBrk="1" latinLnBrk="0" hangingPunct="1">
              <a:lnSpc>
                <a:spcPct val="90000"/>
              </a:lnSpc>
              <a:spcBef>
                <a:spcPts val="1200"/>
              </a:spcBef>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90000"/>
              </a:lnSpc>
              <a:spcBef>
                <a:spcPts val="1200"/>
              </a:spcBef>
              <a:buFont typeface="Arial" panose="020B0604020202020204" pitchFamily="34" charset="0"/>
              <a:buNone/>
              <a:defRPr sz="1400" kern="1200">
                <a:solidFill>
                  <a:schemeClr val="tx1"/>
                </a:solidFill>
                <a:latin typeface="+mn-lt"/>
                <a:ea typeface="+mn-ea"/>
                <a:cs typeface="+mn-cs"/>
              </a:defRPr>
            </a:lvl7pPr>
            <a:lvl8pPr marL="715963" indent="-180975" algn="l" defTabSz="914400" rtl="0" eaLnBrk="1" latinLnBrk="0" hangingPunct="1">
              <a:lnSpc>
                <a:spcPct val="90000"/>
              </a:lnSpc>
              <a:spcBef>
                <a:spcPts val="1200"/>
              </a:spcBef>
              <a:buFont typeface="Arial" panose="020B0604020202020204" pitchFamily="34" charset="0"/>
              <a:buChar char="•"/>
              <a:defRPr sz="1400" kern="1200">
                <a:solidFill>
                  <a:schemeClr val="tx1"/>
                </a:solidFill>
                <a:latin typeface="+mn-lt"/>
                <a:ea typeface="+mn-ea"/>
                <a:cs typeface="+mn-cs"/>
              </a:defRPr>
            </a:lvl8pPr>
            <a:lvl9pPr marL="0" indent="0" algn="l" defTabSz="914400" rtl="0" eaLnBrk="1" latinLnBrk="0" hangingPunct="1">
              <a:lnSpc>
                <a:spcPct val="90000"/>
              </a:lnSpc>
              <a:spcBef>
                <a:spcPts val="1200"/>
              </a:spcBef>
              <a:buFont typeface="Arial" panose="020B0604020202020204" pitchFamily="34" charset="0"/>
              <a:buNone/>
              <a:defRPr sz="1200" kern="1200">
                <a:solidFill>
                  <a:schemeClr val="tx1"/>
                </a:solidFill>
                <a:latin typeface="+mn-lt"/>
                <a:ea typeface="+mn-ea"/>
                <a:cs typeface="+mn-cs"/>
              </a:defRPr>
            </a:lvl9pPr>
          </a:lstStyle>
          <a:p>
            <a:pPr algn="ctr"/>
            <a:r>
              <a:rPr lang="en-US" sz="2000" dirty="0">
                <a:solidFill>
                  <a:schemeClr val="accent3"/>
                </a:solidFill>
                <a:latin typeface="Avenir Next LT Pro Demi" panose="020B0704020202020204" pitchFamily="34" charset="0"/>
              </a:rPr>
              <a:t>Crop yields</a:t>
            </a:r>
          </a:p>
        </p:txBody>
      </p:sp>
      <p:pic>
        <p:nvPicPr>
          <p:cNvPr id="9" name="Espace réservé pour une image  44">
            <a:extLst>
              <a:ext uri="{FF2B5EF4-FFF2-40B4-BE49-F238E27FC236}">
                <a16:creationId xmlns:a16="http://schemas.microsoft.com/office/drawing/2014/main" id="{BE118DAB-E371-1548-812A-5D32C6DEC5F7}"/>
              </a:ext>
            </a:extLst>
          </p:cNvPr>
          <p:cNvPicPr>
            <a:picLocks noChangeAspect="1"/>
          </p:cNvPicPr>
          <p:nvPr/>
        </p:nvPicPr>
        <p:blipFill>
          <a:blip r:embed="rId4">
            <a:extLst>
              <a:ext uri="{28A0092B-C50C-407E-A947-70E740481C1C}">
                <a14:useLocalDpi xmlns:a14="http://schemas.microsoft.com/office/drawing/2010/main" val="0"/>
              </a:ext>
            </a:extLst>
          </a:blip>
          <a:srcRect l="12103" r="12103"/>
          <a:stretch/>
        </p:blipFill>
        <p:spPr>
          <a:xfrm>
            <a:off x="6414322" y="1896076"/>
            <a:ext cx="1622114" cy="1620000"/>
          </a:xfrm>
          <a:prstGeom prst="roundRect">
            <a:avLst>
              <a:gd name="adj" fmla="val 8085"/>
            </a:avLst>
          </a:prstGeom>
          <a:noFill/>
          <a:effectLst>
            <a:outerShdw blurRad="228600" dist="50800" algn="l" rotWithShape="0">
              <a:schemeClr val="accent3">
                <a:alpha val="70000"/>
              </a:schemeClr>
            </a:outerShdw>
          </a:effectLst>
        </p:spPr>
      </p:pic>
      <p:pic>
        <p:nvPicPr>
          <p:cNvPr id="11" name="Espace réservé pour une image  44" descr="Rain droplets over a colorful umbrella">
            <a:extLst>
              <a:ext uri="{FF2B5EF4-FFF2-40B4-BE49-F238E27FC236}">
                <a16:creationId xmlns:a16="http://schemas.microsoft.com/office/drawing/2014/main" id="{83EA7E67-91C3-0CD6-B390-F2D9387281EE}"/>
              </a:ext>
            </a:extLst>
          </p:cNvPr>
          <p:cNvPicPr>
            <a:picLocks noChangeAspect="1"/>
          </p:cNvPicPr>
          <p:nvPr/>
        </p:nvPicPr>
        <p:blipFill>
          <a:blip r:embed="rId5">
            <a:extLst>
              <a:ext uri="{28A0092B-C50C-407E-A947-70E740481C1C}">
                <a14:useLocalDpi xmlns:a14="http://schemas.microsoft.com/office/drawing/2010/main" val="0"/>
              </a:ext>
            </a:extLst>
          </a:blip>
          <a:srcRect l="11542" r="11542"/>
          <a:stretch/>
        </p:blipFill>
        <p:spPr>
          <a:xfrm>
            <a:off x="7410643" y="4491142"/>
            <a:ext cx="1622113" cy="1620000"/>
          </a:xfrm>
          <a:prstGeom prst="roundRect">
            <a:avLst>
              <a:gd name="adj" fmla="val 8085"/>
            </a:avLst>
          </a:prstGeom>
          <a:noFill/>
          <a:effectLst>
            <a:outerShdw blurRad="228600" dist="50800" algn="l" rotWithShape="0">
              <a:schemeClr val="accent3">
                <a:alpha val="70000"/>
              </a:schemeClr>
            </a:outerShdw>
          </a:effectLst>
        </p:spPr>
      </p:pic>
      <p:pic>
        <p:nvPicPr>
          <p:cNvPr id="15" name="Espace réservé pour une image  44">
            <a:extLst>
              <a:ext uri="{FF2B5EF4-FFF2-40B4-BE49-F238E27FC236}">
                <a16:creationId xmlns:a16="http://schemas.microsoft.com/office/drawing/2014/main" id="{05A67022-5022-3A87-F258-901FF27E0AA8}"/>
              </a:ext>
            </a:extLst>
          </p:cNvPr>
          <p:cNvPicPr>
            <a:picLocks noChangeAspect="1"/>
          </p:cNvPicPr>
          <p:nvPr/>
        </p:nvPicPr>
        <p:blipFill>
          <a:blip r:embed="rId6">
            <a:extLst>
              <a:ext uri="{28A0092B-C50C-407E-A947-70E740481C1C}">
                <a14:useLocalDpi xmlns:a14="http://schemas.microsoft.com/office/drawing/2010/main" val="0"/>
              </a:ext>
            </a:extLst>
          </a:blip>
          <a:srcRect t="430" b="430"/>
          <a:stretch/>
        </p:blipFill>
        <p:spPr>
          <a:xfrm>
            <a:off x="8291761" y="1881548"/>
            <a:ext cx="1656000" cy="1649056"/>
          </a:xfrm>
          <a:prstGeom prst="roundRect">
            <a:avLst>
              <a:gd name="adj" fmla="val 8085"/>
            </a:avLst>
          </a:prstGeom>
          <a:noFill/>
          <a:effectLst>
            <a:outerShdw blurRad="228600" dist="50800" algn="l" rotWithShape="0">
              <a:schemeClr val="accent3">
                <a:alpha val="70000"/>
              </a:schemeClr>
            </a:outerShdw>
          </a:effectLst>
        </p:spPr>
      </p:pic>
      <p:sp>
        <p:nvSpPr>
          <p:cNvPr id="16" name="Content Placeholder 11">
            <a:extLst>
              <a:ext uri="{FF2B5EF4-FFF2-40B4-BE49-F238E27FC236}">
                <a16:creationId xmlns:a16="http://schemas.microsoft.com/office/drawing/2014/main" id="{3394F9CC-06C4-7A8A-2BE0-C8B011453FFF}"/>
              </a:ext>
            </a:extLst>
          </p:cNvPr>
          <p:cNvSpPr txBox="1">
            <a:spLocks/>
          </p:cNvSpPr>
          <p:nvPr/>
        </p:nvSpPr>
        <p:spPr>
          <a:xfrm>
            <a:off x="7065917" y="6219328"/>
            <a:ext cx="2784715" cy="276999"/>
          </a:xfrm>
          <a:prstGeom prst="rect">
            <a:avLst/>
          </a:prstGeom>
        </p:spPr>
        <p:txBody>
          <a:bodyPr vert="horz" wrap="square" lIns="0" tIns="0" rIns="360000" bIns="0" rtlCol="0">
            <a:spAutoFit/>
          </a:bodyPr>
          <a:lstStyle>
            <a:lvl1pPr marL="0" indent="0" algn="l" defTabSz="914400" rtl="0" eaLnBrk="1" latinLnBrk="0" hangingPunct="1">
              <a:lnSpc>
                <a:spcPct val="90000"/>
              </a:lnSpc>
              <a:spcBef>
                <a:spcPts val="1800"/>
              </a:spcBef>
              <a:buFont typeface="Arial" panose="020B0604020202020204" pitchFamily="34" charset="0"/>
              <a:buNone/>
              <a:defRPr sz="2400" b="1" kern="1200">
                <a:solidFill>
                  <a:schemeClr val="accent1"/>
                </a:solidFill>
                <a:latin typeface="+mn-lt"/>
                <a:ea typeface="+mn-ea"/>
                <a:cs typeface="+mn-cs"/>
              </a:defRPr>
            </a:lvl1pPr>
            <a:lvl2pPr marL="177800" indent="-177800" algn="l" defTabSz="914400" rtl="0" eaLnBrk="1" latinLnBrk="0" hangingPunct="1">
              <a:lnSpc>
                <a:spcPct val="90000"/>
              </a:lnSpc>
              <a:spcBef>
                <a:spcPts val="1800"/>
              </a:spcBef>
              <a:buFont typeface="Arial" panose="020B0604020202020204" pitchFamily="34" charset="0"/>
              <a:buChar char="•"/>
              <a:defRPr sz="2400" b="1" kern="1200">
                <a:solidFill>
                  <a:schemeClr val="accent1"/>
                </a:solidFill>
                <a:latin typeface="+mn-lt"/>
                <a:ea typeface="+mn-ea"/>
                <a:cs typeface="+mn-cs"/>
              </a:defRPr>
            </a:lvl2pPr>
            <a:lvl3pPr marL="0" indent="0" algn="l"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3pPr>
            <a:lvl4pPr marL="360363" indent="-182563"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4pPr>
            <a:lvl5pPr marL="0" indent="0" algn="l"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538163" indent="-177800" algn="l" defTabSz="914400" rtl="0" eaLnBrk="1" latinLnBrk="0" hangingPunct="1">
              <a:lnSpc>
                <a:spcPct val="90000"/>
              </a:lnSpc>
              <a:spcBef>
                <a:spcPts val="1200"/>
              </a:spcBef>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90000"/>
              </a:lnSpc>
              <a:spcBef>
                <a:spcPts val="1200"/>
              </a:spcBef>
              <a:buFont typeface="Arial" panose="020B0604020202020204" pitchFamily="34" charset="0"/>
              <a:buNone/>
              <a:defRPr sz="1400" kern="1200">
                <a:solidFill>
                  <a:schemeClr val="tx1"/>
                </a:solidFill>
                <a:latin typeface="+mn-lt"/>
                <a:ea typeface="+mn-ea"/>
                <a:cs typeface="+mn-cs"/>
              </a:defRPr>
            </a:lvl7pPr>
            <a:lvl8pPr marL="715963" indent="-180975" algn="l" defTabSz="914400" rtl="0" eaLnBrk="1" latinLnBrk="0" hangingPunct="1">
              <a:lnSpc>
                <a:spcPct val="90000"/>
              </a:lnSpc>
              <a:spcBef>
                <a:spcPts val="1200"/>
              </a:spcBef>
              <a:buFont typeface="Arial" panose="020B0604020202020204" pitchFamily="34" charset="0"/>
              <a:buChar char="•"/>
              <a:defRPr sz="1400" kern="1200">
                <a:solidFill>
                  <a:schemeClr val="tx1"/>
                </a:solidFill>
                <a:latin typeface="+mn-lt"/>
                <a:ea typeface="+mn-ea"/>
                <a:cs typeface="+mn-cs"/>
              </a:defRPr>
            </a:lvl8pPr>
            <a:lvl9pPr marL="0" indent="0" algn="l" defTabSz="914400" rtl="0" eaLnBrk="1" latinLnBrk="0" hangingPunct="1">
              <a:lnSpc>
                <a:spcPct val="90000"/>
              </a:lnSpc>
              <a:spcBef>
                <a:spcPts val="1200"/>
              </a:spcBef>
              <a:buFont typeface="Arial" panose="020B0604020202020204" pitchFamily="34" charset="0"/>
              <a:buNone/>
              <a:defRPr sz="1200" kern="1200">
                <a:solidFill>
                  <a:schemeClr val="tx1"/>
                </a:solidFill>
                <a:latin typeface="+mn-lt"/>
                <a:ea typeface="+mn-ea"/>
                <a:cs typeface="+mn-cs"/>
              </a:defRPr>
            </a:lvl9pPr>
          </a:lstStyle>
          <a:p>
            <a:pPr algn="ctr"/>
            <a:r>
              <a:rPr lang="en-US" sz="2000" dirty="0">
                <a:solidFill>
                  <a:schemeClr val="accent3"/>
                </a:solidFill>
                <a:latin typeface="Avenir Next LT Pro Demi" panose="020B0704020202020204" pitchFamily="34" charset="0"/>
              </a:rPr>
              <a:t>UK rainfall</a:t>
            </a:r>
          </a:p>
        </p:txBody>
      </p:sp>
      <p:sp>
        <p:nvSpPr>
          <p:cNvPr id="17" name="Content Placeholder 11">
            <a:extLst>
              <a:ext uri="{FF2B5EF4-FFF2-40B4-BE49-F238E27FC236}">
                <a16:creationId xmlns:a16="http://schemas.microsoft.com/office/drawing/2014/main" id="{D7379D74-A225-C3D7-7647-AB4E0283DCAB}"/>
              </a:ext>
            </a:extLst>
          </p:cNvPr>
          <p:cNvSpPr txBox="1">
            <a:spLocks/>
          </p:cNvSpPr>
          <p:nvPr/>
        </p:nvSpPr>
        <p:spPr>
          <a:xfrm>
            <a:off x="8458275" y="3693550"/>
            <a:ext cx="1728192" cy="553998"/>
          </a:xfrm>
          <a:prstGeom prst="rect">
            <a:avLst/>
          </a:prstGeom>
        </p:spPr>
        <p:txBody>
          <a:bodyPr vert="horz" wrap="square" lIns="0" tIns="0" rIns="360000" bIns="0" rtlCol="0">
            <a:spAutoFit/>
          </a:bodyPr>
          <a:lstStyle>
            <a:lvl1pPr marL="0" indent="0" algn="l" defTabSz="914400" rtl="0" eaLnBrk="1" latinLnBrk="0" hangingPunct="1">
              <a:lnSpc>
                <a:spcPct val="90000"/>
              </a:lnSpc>
              <a:spcBef>
                <a:spcPts val="1800"/>
              </a:spcBef>
              <a:buFont typeface="Arial" panose="020B0604020202020204" pitchFamily="34" charset="0"/>
              <a:buNone/>
              <a:defRPr sz="2400" b="1" kern="1200">
                <a:solidFill>
                  <a:schemeClr val="accent1"/>
                </a:solidFill>
                <a:latin typeface="+mn-lt"/>
                <a:ea typeface="+mn-ea"/>
                <a:cs typeface="+mn-cs"/>
              </a:defRPr>
            </a:lvl1pPr>
            <a:lvl2pPr marL="177800" indent="-177800" algn="l" defTabSz="914400" rtl="0" eaLnBrk="1" latinLnBrk="0" hangingPunct="1">
              <a:lnSpc>
                <a:spcPct val="90000"/>
              </a:lnSpc>
              <a:spcBef>
                <a:spcPts val="1800"/>
              </a:spcBef>
              <a:buFont typeface="Arial" panose="020B0604020202020204" pitchFamily="34" charset="0"/>
              <a:buChar char="•"/>
              <a:defRPr sz="2400" b="1" kern="1200">
                <a:solidFill>
                  <a:schemeClr val="accent1"/>
                </a:solidFill>
                <a:latin typeface="+mn-lt"/>
                <a:ea typeface="+mn-ea"/>
                <a:cs typeface="+mn-cs"/>
              </a:defRPr>
            </a:lvl2pPr>
            <a:lvl3pPr marL="0" indent="0" algn="l"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3pPr>
            <a:lvl4pPr marL="360363" indent="-182563"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4pPr>
            <a:lvl5pPr marL="0" indent="0" algn="l"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538163" indent="-177800" algn="l" defTabSz="914400" rtl="0" eaLnBrk="1" latinLnBrk="0" hangingPunct="1">
              <a:lnSpc>
                <a:spcPct val="90000"/>
              </a:lnSpc>
              <a:spcBef>
                <a:spcPts val="1200"/>
              </a:spcBef>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90000"/>
              </a:lnSpc>
              <a:spcBef>
                <a:spcPts val="1200"/>
              </a:spcBef>
              <a:buFont typeface="Arial" panose="020B0604020202020204" pitchFamily="34" charset="0"/>
              <a:buNone/>
              <a:defRPr sz="1400" kern="1200">
                <a:solidFill>
                  <a:schemeClr val="tx1"/>
                </a:solidFill>
                <a:latin typeface="+mn-lt"/>
                <a:ea typeface="+mn-ea"/>
                <a:cs typeface="+mn-cs"/>
              </a:defRPr>
            </a:lvl7pPr>
            <a:lvl8pPr marL="715963" indent="-180975" algn="l" defTabSz="914400" rtl="0" eaLnBrk="1" latinLnBrk="0" hangingPunct="1">
              <a:lnSpc>
                <a:spcPct val="90000"/>
              </a:lnSpc>
              <a:spcBef>
                <a:spcPts val="1200"/>
              </a:spcBef>
              <a:buFont typeface="Arial" panose="020B0604020202020204" pitchFamily="34" charset="0"/>
              <a:buChar char="•"/>
              <a:defRPr sz="1400" kern="1200">
                <a:solidFill>
                  <a:schemeClr val="tx1"/>
                </a:solidFill>
                <a:latin typeface="+mn-lt"/>
                <a:ea typeface="+mn-ea"/>
                <a:cs typeface="+mn-cs"/>
              </a:defRPr>
            </a:lvl8pPr>
            <a:lvl9pPr marL="0" indent="0" algn="l" defTabSz="914400" rtl="0" eaLnBrk="1" latinLnBrk="0" hangingPunct="1">
              <a:lnSpc>
                <a:spcPct val="90000"/>
              </a:lnSpc>
              <a:spcBef>
                <a:spcPts val="1200"/>
              </a:spcBef>
              <a:buFont typeface="Arial" panose="020B0604020202020204" pitchFamily="34" charset="0"/>
              <a:buNone/>
              <a:defRPr sz="1200" kern="1200">
                <a:solidFill>
                  <a:schemeClr val="tx1"/>
                </a:solidFill>
                <a:latin typeface="+mn-lt"/>
                <a:ea typeface="+mn-ea"/>
                <a:cs typeface="+mn-cs"/>
              </a:defRPr>
            </a:lvl9pPr>
          </a:lstStyle>
          <a:p>
            <a:pPr algn="ctr"/>
            <a:r>
              <a:rPr lang="en-US" sz="2000" dirty="0">
                <a:solidFill>
                  <a:schemeClr val="accent3"/>
                </a:solidFill>
                <a:latin typeface="Avenir Next LT Pro Demi" panose="020B0704020202020204" pitchFamily="34" charset="0"/>
              </a:rPr>
              <a:t>Atlantic hurricanes</a:t>
            </a:r>
          </a:p>
        </p:txBody>
      </p:sp>
      <p:pic>
        <p:nvPicPr>
          <p:cNvPr id="18" name="Espace réservé pour une image  44" descr="Sun in orange sky with lens flare">
            <a:extLst>
              <a:ext uri="{FF2B5EF4-FFF2-40B4-BE49-F238E27FC236}">
                <a16:creationId xmlns:a16="http://schemas.microsoft.com/office/drawing/2014/main" id="{77F1F424-DBD8-4978-7C9B-8B3E1331216D}"/>
              </a:ext>
            </a:extLst>
          </p:cNvPr>
          <p:cNvPicPr>
            <a:picLocks noChangeAspect="1"/>
          </p:cNvPicPr>
          <p:nvPr/>
        </p:nvPicPr>
        <p:blipFill>
          <a:blip r:embed="rId7">
            <a:extLst>
              <a:ext uri="{28A0092B-C50C-407E-A947-70E740481C1C}">
                <a14:useLocalDpi xmlns:a14="http://schemas.microsoft.com/office/drawing/2010/main" val="0"/>
              </a:ext>
            </a:extLst>
          </a:blip>
          <a:srcRect t="65" b="65"/>
          <a:stretch/>
        </p:blipFill>
        <p:spPr>
          <a:xfrm>
            <a:off x="9368048" y="4491142"/>
            <a:ext cx="1622114" cy="1620000"/>
          </a:xfrm>
          <a:prstGeom prst="roundRect">
            <a:avLst>
              <a:gd name="adj" fmla="val 8085"/>
            </a:avLst>
          </a:prstGeom>
          <a:noFill/>
          <a:effectLst>
            <a:outerShdw blurRad="228600" dist="50800" algn="l" rotWithShape="0">
              <a:schemeClr val="accent3">
                <a:alpha val="70000"/>
              </a:schemeClr>
            </a:outerShdw>
          </a:effectLst>
        </p:spPr>
      </p:pic>
      <p:sp>
        <p:nvSpPr>
          <p:cNvPr id="19" name="Content Placeholder 11">
            <a:extLst>
              <a:ext uri="{FF2B5EF4-FFF2-40B4-BE49-F238E27FC236}">
                <a16:creationId xmlns:a16="http://schemas.microsoft.com/office/drawing/2014/main" id="{D881A2D4-60B0-B6A0-1D3A-1835FC022F92}"/>
              </a:ext>
            </a:extLst>
          </p:cNvPr>
          <p:cNvSpPr txBox="1">
            <a:spLocks/>
          </p:cNvSpPr>
          <p:nvPr/>
        </p:nvSpPr>
        <p:spPr>
          <a:xfrm>
            <a:off x="9036304" y="6219328"/>
            <a:ext cx="2784715" cy="276999"/>
          </a:xfrm>
          <a:prstGeom prst="rect">
            <a:avLst/>
          </a:prstGeom>
        </p:spPr>
        <p:txBody>
          <a:bodyPr vert="horz" wrap="square" lIns="0" tIns="0" rIns="360000" bIns="0" rtlCol="0">
            <a:spAutoFit/>
          </a:bodyPr>
          <a:lstStyle>
            <a:lvl1pPr marL="0" indent="0" algn="l" defTabSz="914400" rtl="0" eaLnBrk="1" latinLnBrk="0" hangingPunct="1">
              <a:lnSpc>
                <a:spcPct val="90000"/>
              </a:lnSpc>
              <a:spcBef>
                <a:spcPts val="1800"/>
              </a:spcBef>
              <a:buFont typeface="Arial" panose="020B0604020202020204" pitchFamily="34" charset="0"/>
              <a:buNone/>
              <a:defRPr sz="2400" b="1" kern="1200">
                <a:solidFill>
                  <a:schemeClr val="accent1"/>
                </a:solidFill>
                <a:latin typeface="+mn-lt"/>
                <a:ea typeface="+mn-ea"/>
                <a:cs typeface="+mn-cs"/>
              </a:defRPr>
            </a:lvl1pPr>
            <a:lvl2pPr marL="177800" indent="-177800" algn="l" defTabSz="914400" rtl="0" eaLnBrk="1" latinLnBrk="0" hangingPunct="1">
              <a:lnSpc>
                <a:spcPct val="90000"/>
              </a:lnSpc>
              <a:spcBef>
                <a:spcPts val="1800"/>
              </a:spcBef>
              <a:buFont typeface="Arial" panose="020B0604020202020204" pitchFamily="34" charset="0"/>
              <a:buChar char="•"/>
              <a:defRPr sz="2400" b="1" kern="1200">
                <a:solidFill>
                  <a:schemeClr val="accent1"/>
                </a:solidFill>
                <a:latin typeface="+mn-lt"/>
                <a:ea typeface="+mn-ea"/>
                <a:cs typeface="+mn-cs"/>
              </a:defRPr>
            </a:lvl2pPr>
            <a:lvl3pPr marL="0" indent="0" algn="l"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3pPr>
            <a:lvl4pPr marL="360363" indent="-182563"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4pPr>
            <a:lvl5pPr marL="0" indent="0" algn="l"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538163" indent="-177800" algn="l" defTabSz="914400" rtl="0" eaLnBrk="1" latinLnBrk="0" hangingPunct="1">
              <a:lnSpc>
                <a:spcPct val="90000"/>
              </a:lnSpc>
              <a:spcBef>
                <a:spcPts val="1200"/>
              </a:spcBef>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90000"/>
              </a:lnSpc>
              <a:spcBef>
                <a:spcPts val="1200"/>
              </a:spcBef>
              <a:buFont typeface="Arial" panose="020B0604020202020204" pitchFamily="34" charset="0"/>
              <a:buNone/>
              <a:defRPr sz="1400" kern="1200">
                <a:solidFill>
                  <a:schemeClr val="tx1"/>
                </a:solidFill>
                <a:latin typeface="+mn-lt"/>
                <a:ea typeface="+mn-ea"/>
                <a:cs typeface="+mn-cs"/>
              </a:defRPr>
            </a:lvl7pPr>
            <a:lvl8pPr marL="715963" indent="-180975" algn="l" defTabSz="914400" rtl="0" eaLnBrk="1" latinLnBrk="0" hangingPunct="1">
              <a:lnSpc>
                <a:spcPct val="90000"/>
              </a:lnSpc>
              <a:spcBef>
                <a:spcPts val="1200"/>
              </a:spcBef>
              <a:buFont typeface="Arial" panose="020B0604020202020204" pitchFamily="34" charset="0"/>
              <a:buChar char="•"/>
              <a:defRPr sz="1400" kern="1200">
                <a:solidFill>
                  <a:schemeClr val="tx1"/>
                </a:solidFill>
                <a:latin typeface="+mn-lt"/>
                <a:ea typeface="+mn-ea"/>
                <a:cs typeface="+mn-cs"/>
              </a:defRPr>
            </a:lvl8pPr>
            <a:lvl9pPr marL="0" indent="0" algn="l" defTabSz="914400" rtl="0" eaLnBrk="1" latinLnBrk="0" hangingPunct="1">
              <a:lnSpc>
                <a:spcPct val="90000"/>
              </a:lnSpc>
              <a:spcBef>
                <a:spcPts val="1200"/>
              </a:spcBef>
              <a:buFont typeface="Arial" panose="020B0604020202020204" pitchFamily="34" charset="0"/>
              <a:buNone/>
              <a:defRPr sz="1200" kern="1200">
                <a:solidFill>
                  <a:schemeClr val="tx1"/>
                </a:solidFill>
                <a:latin typeface="+mn-lt"/>
                <a:ea typeface="+mn-ea"/>
                <a:cs typeface="+mn-cs"/>
              </a:defRPr>
            </a:lvl9pPr>
          </a:lstStyle>
          <a:p>
            <a:pPr algn="ctr"/>
            <a:r>
              <a:rPr lang="en-US" sz="2000" dirty="0">
                <a:solidFill>
                  <a:schemeClr val="accent3"/>
                </a:solidFill>
                <a:latin typeface="Avenir Next LT Pro Demi" panose="020B0704020202020204" pitchFamily="34" charset="0"/>
              </a:rPr>
              <a:t>UK temperature</a:t>
            </a:r>
          </a:p>
        </p:txBody>
      </p:sp>
    </p:spTree>
    <p:extLst>
      <p:ext uri="{BB962C8B-B14F-4D97-AF65-F5344CB8AC3E}">
        <p14:creationId xmlns:p14="http://schemas.microsoft.com/office/powerpoint/2010/main" val="436436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5489F7-70E6-04E2-06CE-9F098F70F665}"/>
              </a:ext>
            </a:extLst>
          </p:cNvPr>
          <p:cNvPicPr>
            <a:picLocks noChangeAspect="1"/>
          </p:cNvPicPr>
          <p:nvPr/>
        </p:nvPicPr>
        <p:blipFill>
          <a:blip r:embed="rId2"/>
          <a:stretch>
            <a:fillRect/>
          </a:stretch>
        </p:blipFill>
        <p:spPr>
          <a:xfrm>
            <a:off x="0" y="412942"/>
            <a:ext cx="12192000" cy="6032115"/>
          </a:xfrm>
          <a:prstGeom prst="rect">
            <a:avLst/>
          </a:prstGeom>
        </p:spPr>
      </p:pic>
      <p:sp>
        <p:nvSpPr>
          <p:cNvPr id="14" name="Speech Bubble: Rectangle with Corners Rounded 13">
            <a:extLst>
              <a:ext uri="{FF2B5EF4-FFF2-40B4-BE49-F238E27FC236}">
                <a16:creationId xmlns:a16="http://schemas.microsoft.com/office/drawing/2014/main" id="{08ADC70B-8562-99DC-EA1F-D3D93222F219}"/>
              </a:ext>
            </a:extLst>
          </p:cNvPr>
          <p:cNvSpPr/>
          <p:nvPr/>
        </p:nvSpPr>
        <p:spPr>
          <a:xfrm>
            <a:off x="9115348" y="1853795"/>
            <a:ext cx="2238452" cy="685017"/>
          </a:xfrm>
          <a:prstGeom prst="wedgeRoundRectCallout">
            <a:avLst>
              <a:gd name="adj1" fmla="val -105000"/>
              <a:gd name="adj2" fmla="val -33660"/>
              <a:gd name="adj3" fmla="val 16667"/>
            </a:avLst>
          </a:prstGeom>
          <a:solidFill>
            <a:srgbClr val="7C7C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latin typeface="Avenir Next LT Pro" panose="020B0504020202020204" pitchFamily="34" charset="0"/>
              </a:rPr>
              <a:t>Prices can be interpreted as probabilities: e.g., 16.6% chance of 6 hurricanes.</a:t>
            </a:r>
            <a:endParaRPr lang="en-GB" sz="1200" dirty="0">
              <a:solidFill>
                <a:schemeClr val="bg1"/>
              </a:solidFill>
              <a:latin typeface="Avenir Next LT Pro" panose="020B0504020202020204" pitchFamily="34" charset="0"/>
            </a:endParaRPr>
          </a:p>
        </p:txBody>
      </p:sp>
      <p:sp>
        <p:nvSpPr>
          <p:cNvPr id="13" name="Speech Bubble: Rectangle with Corners Rounded 12">
            <a:extLst>
              <a:ext uri="{FF2B5EF4-FFF2-40B4-BE49-F238E27FC236}">
                <a16:creationId xmlns:a16="http://schemas.microsoft.com/office/drawing/2014/main" id="{514D515E-5DA4-A061-95AC-DE46B4F96201}"/>
              </a:ext>
            </a:extLst>
          </p:cNvPr>
          <p:cNvSpPr/>
          <p:nvPr/>
        </p:nvSpPr>
        <p:spPr>
          <a:xfrm>
            <a:off x="7250276" y="5408267"/>
            <a:ext cx="1865072" cy="783333"/>
          </a:xfrm>
          <a:prstGeom prst="wedgeRoundRectCallout">
            <a:avLst>
              <a:gd name="adj1" fmla="val -80996"/>
              <a:gd name="adj2" fmla="val -111414"/>
              <a:gd name="adj3" fmla="val 16667"/>
            </a:avLst>
          </a:prstGeom>
          <a:solidFill>
            <a:srgbClr val="7C7C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latin typeface="Avenir Next LT Pro" panose="020B0504020202020204" pitchFamily="34" charset="0"/>
              </a:rPr>
              <a:t>Participants can define contracts covering one or more outcomes.</a:t>
            </a:r>
            <a:endParaRPr lang="en-GB" sz="1200" dirty="0">
              <a:solidFill>
                <a:schemeClr val="bg1"/>
              </a:solidFill>
              <a:latin typeface="Avenir Next LT Pro" panose="020B0504020202020204" pitchFamily="34" charset="0"/>
            </a:endParaRPr>
          </a:p>
        </p:txBody>
      </p:sp>
      <p:sp>
        <p:nvSpPr>
          <p:cNvPr id="6" name="Speech Bubble: Rectangle with Corners Rounded 5">
            <a:extLst>
              <a:ext uri="{FF2B5EF4-FFF2-40B4-BE49-F238E27FC236}">
                <a16:creationId xmlns:a16="http://schemas.microsoft.com/office/drawing/2014/main" id="{AC16386B-9CE6-25B6-A7ED-DBCBABD437F5}"/>
              </a:ext>
            </a:extLst>
          </p:cNvPr>
          <p:cNvSpPr/>
          <p:nvPr/>
        </p:nvSpPr>
        <p:spPr>
          <a:xfrm>
            <a:off x="472339" y="5408267"/>
            <a:ext cx="3054476" cy="783333"/>
          </a:xfrm>
          <a:prstGeom prst="wedgeRoundRectCallout">
            <a:avLst>
              <a:gd name="adj1" fmla="val -21424"/>
              <a:gd name="adj2" fmla="val -92422"/>
              <a:gd name="adj3" fmla="val 16667"/>
            </a:avLst>
          </a:prstGeom>
          <a:solidFill>
            <a:srgbClr val="7C7C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latin typeface="Avenir Next LT Pro" panose="020B0504020202020204" pitchFamily="34" charset="0"/>
              </a:rPr>
              <a:t>Currently running markets for Atlantic hurricanes and </a:t>
            </a:r>
            <a:r>
              <a:rPr lang="en-US" sz="1200" dirty="0" err="1">
                <a:solidFill>
                  <a:schemeClr val="bg1"/>
                </a:solidFill>
                <a:latin typeface="Avenir Next LT Pro" panose="020B0504020202020204" pitchFamily="34" charset="0"/>
              </a:rPr>
              <a:t>and</a:t>
            </a:r>
            <a:r>
              <a:rPr lang="en-US" sz="1200" dirty="0">
                <a:solidFill>
                  <a:schemeClr val="bg1"/>
                </a:solidFill>
                <a:latin typeface="Avenir Next LT Pro" panose="020B0504020202020204" pitchFamily="34" charset="0"/>
              </a:rPr>
              <a:t> El Niño-Southern Oscillation.</a:t>
            </a:r>
            <a:endParaRPr lang="en-GB" sz="120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2924877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8A4A62B-AEA8-4714-A767-4A67EF30B70F}"/>
              </a:ext>
            </a:extLst>
          </p:cNvPr>
          <p:cNvSpPr txBox="1"/>
          <p:nvPr/>
        </p:nvSpPr>
        <p:spPr>
          <a:xfrm>
            <a:off x="6195451" y="782506"/>
            <a:ext cx="3504550" cy="584775"/>
          </a:xfrm>
          <a:prstGeom prst="rect">
            <a:avLst/>
          </a:prstGeom>
          <a:noFill/>
        </p:spPr>
        <p:txBody>
          <a:bodyPr wrap="square" rtlCol="0">
            <a:spAutoFit/>
          </a:bodyPr>
          <a:lstStyle/>
          <a:p>
            <a:r>
              <a:rPr lang="en-US" sz="1600" dirty="0">
                <a:latin typeface="Avenir Next LT Pro" panose="020B0504020202020204" pitchFamily="34" charset="0"/>
              </a:rPr>
              <a:t>curves inside the grey envelope are consistent with perfect calibration</a:t>
            </a:r>
            <a:endParaRPr lang="en-GB" sz="1600" dirty="0">
              <a:latin typeface="Avenir Next LT Pro" panose="020B0504020202020204" pitchFamily="34" charset="0"/>
            </a:endParaRPr>
          </a:p>
        </p:txBody>
      </p:sp>
      <p:sp>
        <p:nvSpPr>
          <p:cNvPr id="13" name="TextBox 12">
            <a:extLst>
              <a:ext uri="{FF2B5EF4-FFF2-40B4-BE49-F238E27FC236}">
                <a16:creationId xmlns:a16="http://schemas.microsoft.com/office/drawing/2014/main" id="{1844583E-FE65-4C3B-AE52-995117805863}"/>
              </a:ext>
            </a:extLst>
          </p:cNvPr>
          <p:cNvSpPr txBox="1"/>
          <p:nvPr/>
        </p:nvSpPr>
        <p:spPr>
          <a:xfrm>
            <a:off x="326176" y="2110224"/>
            <a:ext cx="4681248" cy="2246769"/>
          </a:xfrm>
          <a:prstGeom prst="rect">
            <a:avLst/>
          </a:prstGeom>
          <a:noFill/>
        </p:spPr>
        <p:txBody>
          <a:bodyPr wrap="square" rtlCol="0">
            <a:spAutoFit/>
          </a:bodyPr>
          <a:lstStyle/>
          <a:p>
            <a:r>
              <a:rPr lang="en-US" sz="2000" dirty="0">
                <a:latin typeface="Avenir Next LT Pro" panose="020B0504020202020204" pitchFamily="34" charset="0"/>
              </a:rPr>
              <a:t>Probability forecasts should be </a:t>
            </a:r>
            <a:r>
              <a:rPr lang="en-US" sz="2000" i="1" dirty="0">
                <a:latin typeface="Avenir Next LT Pro" panose="020B0504020202020204" pitchFamily="34" charset="0"/>
              </a:rPr>
              <a:t>calibrated</a:t>
            </a:r>
            <a:r>
              <a:rPr lang="en-US" sz="2000" dirty="0">
                <a:latin typeface="Avenir Next LT Pro" panose="020B0504020202020204" pitchFamily="34" charset="0"/>
              </a:rPr>
              <a:t>: </a:t>
            </a:r>
            <a:r>
              <a:rPr lang="en-US" sz="2000" b="1" dirty="0">
                <a:latin typeface="Avenir Next LT Pro Demi" panose="020B0704020202020204" pitchFamily="34" charset="0"/>
              </a:rPr>
              <a:t>Frequencies of outcomes should match predicted probabilities.</a:t>
            </a:r>
          </a:p>
          <a:p>
            <a:endParaRPr lang="en-US" sz="2000" i="1" dirty="0">
              <a:latin typeface="Avenir Next LT Pro Demi" panose="020B0704020202020204" pitchFamily="34" charset="0"/>
            </a:endParaRPr>
          </a:p>
          <a:p>
            <a:r>
              <a:rPr lang="en-US" sz="2000" dirty="0">
                <a:latin typeface="Avenir Next LT Pro" panose="020B0504020202020204" pitchFamily="34" charset="0"/>
              </a:rPr>
              <a:t>Prediction market forecasts for climate risks made using expert participants are consistent with good calibration.</a:t>
            </a:r>
            <a:endParaRPr lang="en-GB" sz="2000" dirty="0">
              <a:latin typeface="Avenir Next LT Pro" panose="020B0504020202020204" pitchFamily="34" charset="0"/>
            </a:endParaRPr>
          </a:p>
        </p:txBody>
      </p:sp>
      <p:sp>
        <p:nvSpPr>
          <p:cNvPr id="14" name="Title 1">
            <a:extLst>
              <a:ext uri="{FF2B5EF4-FFF2-40B4-BE49-F238E27FC236}">
                <a16:creationId xmlns:a16="http://schemas.microsoft.com/office/drawing/2014/main" id="{FF044C83-4CC0-4626-BBE7-72E5CEC04C03}"/>
              </a:ext>
            </a:extLst>
          </p:cNvPr>
          <p:cNvSpPr txBox="1">
            <a:spLocks/>
          </p:cNvSpPr>
          <p:nvPr/>
        </p:nvSpPr>
        <p:spPr>
          <a:xfrm>
            <a:off x="316229" y="204497"/>
            <a:ext cx="4843600" cy="174079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venir Next LT Pro" panose="020B0504020202020204" pitchFamily="34" charset="0"/>
              </a:rPr>
              <a:t>How accurate are market-based forecasts?</a:t>
            </a:r>
            <a:endParaRPr lang="en-GB" sz="3600" dirty="0">
              <a:latin typeface="Avenir Next LT Pro" panose="020B0504020202020204" pitchFamily="34" charset="0"/>
            </a:endParaRPr>
          </a:p>
        </p:txBody>
      </p:sp>
      <p:sp>
        <p:nvSpPr>
          <p:cNvPr id="5" name="Slide Number Placeholder 4">
            <a:extLst>
              <a:ext uri="{FF2B5EF4-FFF2-40B4-BE49-F238E27FC236}">
                <a16:creationId xmlns:a16="http://schemas.microsoft.com/office/drawing/2014/main" id="{EF68173C-DB2C-4B21-A676-FEF16A73CD14}"/>
              </a:ext>
            </a:extLst>
          </p:cNvPr>
          <p:cNvSpPr>
            <a:spLocks noGrp="1"/>
          </p:cNvSpPr>
          <p:nvPr>
            <p:ph type="sldNum" sz="quarter" idx="12"/>
          </p:nvPr>
        </p:nvSpPr>
        <p:spPr/>
        <p:txBody>
          <a:bodyPr/>
          <a:lstStyle/>
          <a:p>
            <a:fld id="{66A9B1F8-92A3-4701-9D95-2E051ADCF5DA}" type="slidenum">
              <a:rPr lang="en-GB" smtClean="0"/>
              <a:t>9</a:t>
            </a:fld>
            <a:endParaRPr lang="en-GB"/>
          </a:p>
        </p:txBody>
      </p:sp>
      <p:pic>
        <p:nvPicPr>
          <p:cNvPr id="7" name="Picture 6" descr="Chart&#10;&#10;Description automatically generated">
            <a:extLst>
              <a:ext uri="{FF2B5EF4-FFF2-40B4-BE49-F238E27FC236}">
                <a16:creationId xmlns:a16="http://schemas.microsoft.com/office/drawing/2014/main" id="{B1106F00-D4B4-4446-9FF3-AA13FF8A3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3087" y="-182563"/>
            <a:ext cx="6538913" cy="6538913"/>
          </a:xfrm>
          <a:prstGeom prst="rect">
            <a:avLst/>
          </a:prstGeom>
        </p:spPr>
      </p:pic>
      <p:pic>
        <p:nvPicPr>
          <p:cNvPr id="3" name="Picture 2" descr="Hivemind Agora&#10;">
            <a:extLst>
              <a:ext uri="{FF2B5EF4-FFF2-40B4-BE49-F238E27FC236}">
                <a16:creationId xmlns:a16="http://schemas.microsoft.com/office/drawing/2014/main" id="{C7FC9B63-3DB5-1DC2-4024-575651123C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3771" y="6039619"/>
            <a:ext cx="1775647" cy="416167"/>
          </a:xfrm>
          <a:prstGeom prst="rect">
            <a:avLst/>
          </a:prstGeom>
        </p:spPr>
      </p:pic>
      <p:pic>
        <p:nvPicPr>
          <p:cNvPr id="6" name="Graphic 5">
            <a:extLst>
              <a:ext uri="{FF2B5EF4-FFF2-40B4-BE49-F238E27FC236}">
                <a16:creationId xmlns:a16="http://schemas.microsoft.com/office/drawing/2014/main" id="{8E4FACEA-F57A-BAFF-8D44-891F1FB051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16571" y="6081616"/>
            <a:ext cx="1113055" cy="404169"/>
          </a:xfrm>
          <a:prstGeom prst="rect">
            <a:avLst/>
          </a:prstGeom>
        </p:spPr>
      </p:pic>
      <p:pic>
        <p:nvPicPr>
          <p:cNvPr id="8" name="Picture 2" descr="AGRIMETRICS | EIT Food partner">
            <a:extLst>
              <a:ext uri="{FF2B5EF4-FFF2-40B4-BE49-F238E27FC236}">
                <a16:creationId xmlns:a16="http://schemas.microsoft.com/office/drawing/2014/main" id="{39F6026C-C126-03AC-A0C9-30C5D7CEF3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5288" y="6059276"/>
            <a:ext cx="1393365" cy="393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Winton Logo">
            <a:extLst>
              <a:ext uri="{FF2B5EF4-FFF2-40B4-BE49-F238E27FC236}">
                <a16:creationId xmlns:a16="http://schemas.microsoft.com/office/drawing/2014/main" id="{FC5F7C91-3916-E48A-5B03-CA47626505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614" y="6055031"/>
            <a:ext cx="1048269" cy="4138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E83409D-972B-908B-7CAC-BB26B045F2F4}"/>
              </a:ext>
            </a:extLst>
          </p:cNvPr>
          <p:cNvSpPr txBox="1"/>
          <p:nvPr/>
        </p:nvSpPr>
        <p:spPr>
          <a:xfrm>
            <a:off x="386402" y="4930764"/>
            <a:ext cx="4681247" cy="577081"/>
          </a:xfrm>
          <a:prstGeom prst="rect">
            <a:avLst/>
          </a:prstGeom>
          <a:noFill/>
        </p:spPr>
        <p:txBody>
          <a:bodyPr wrap="square" rtlCol="0">
            <a:spAutoFit/>
          </a:bodyPr>
          <a:lstStyle/>
          <a:p>
            <a:r>
              <a:rPr lang="en-US" sz="1050" b="0" i="0" dirty="0">
                <a:solidFill>
                  <a:srgbClr val="222222"/>
                </a:solidFill>
                <a:effectLst/>
                <a:latin typeface="Avenir Next LT Pro" panose="020B0504020202020204" pitchFamily="34" charset="0"/>
              </a:rPr>
              <a:t>Roulston</a:t>
            </a:r>
            <a:r>
              <a:rPr lang="en-US" sz="1050" dirty="0">
                <a:solidFill>
                  <a:srgbClr val="222222"/>
                </a:solidFill>
                <a:latin typeface="Avenir Next LT Pro" panose="020B0504020202020204" pitchFamily="34" charset="0"/>
              </a:rPr>
              <a:t> </a:t>
            </a:r>
            <a:r>
              <a:rPr lang="en-US" sz="1050" b="0" i="0" dirty="0">
                <a:solidFill>
                  <a:srgbClr val="222222"/>
                </a:solidFill>
                <a:effectLst/>
                <a:latin typeface="Avenir Next LT Pro" panose="020B0504020202020204" pitchFamily="34" charset="0"/>
              </a:rPr>
              <a:t>and Kaivanto. "Can expert prediction markets forecast climate-related risks?." </a:t>
            </a:r>
            <a:r>
              <a:rPr lang="en-US" sz="1050" b="0" i="1" dirty="0">
                <a:solidFill>
                  <a:srgbClr val="222222"/>
                </a:solidFill>
                <a:effectLst/>
                <a:latin typeface="Avenir Next LT Pro" panose="020B0504020202020204" pitchFamily="34" charset="0"/>
              </a:rPr>
              <a:t>Bulletin of the American Meteorological Society</a:t>
            </a:r>
            <a:r>
              <a:rPr lang="en-US" sz="1050" b="0" i="0" dirty="0">
                <a:solidFill>
                  <a:srgbClr val="222222"/>
                </a:solidFill>
                <a:effectLst/>
                <a:latin typeface="Avenir Next LT Pro" panose="020B0504020202020204" pitchFamily="34" charset="0"/>
              </a:rPr>
              <a:t> 105.10 (2024): E1898-E1914.</a:t>
            </a:r>
            <a:endParaRPr lang="en-GB" sz="1050" dirty="0">
              <a:latin typeface="Avenir Next LT Pro" panose="020B0504020202020204" pitchFamily="34" charset="0"/>
            </a:endParaRPr>
          </a:p>
        </p:txBody>
      </p:sp>
    </p:spTree>
    <p:extLst>
      <p:ext uri="{BB962C8B-B14F-4D97-AF65-F5344CB8AC3E}">
        <p14:creationId xmlns:p14="http://schemas.microsoft.com/office/powerpoint/2010/main" val="2894057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5AB47FA0643B746948EE2D175EE4A43" ma:contentTypeVersion="11" ma:contentTypeDescription="Create a new document." ma:contentTypeScope="" ma:versionID="f7be03a5f0b28fd45ae423c0a3ada90d">
  <xsd:schema xmlns:xsd="http://www.w3.org/2001/XMLSchema" xmlns:xs="http://www.w3.org/2001/XMLSchema" xmlns:p="http://schemas.microsoft.com/office/2006/metadata/properties" xmlns:ns2="81384353-2b2a-4b35-a31b-0bc3268ff7b4" xmlns:ns3="dc91ada2-c0bf-4541-ab94-8e2d6edfec17" targetNamespace="http://schemas.microsoft.com/office/2006/metadata/properties" ma:root="true" ma:fieldsID="a8c41d1de2108086d5b693ce507951cc" ns2:_="" ns3:_="">
    <xsd:import namespace="81384353-2b2a-4b35-a31b-0bc3268ff7b4"/>
    <xsd:import namespace="dc91ada2-c0bf-4541-ab94-8e2d6edfec1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384353-2b2a-4b35-a31b-0bc3268ff7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bb35676-0bdf-4ed4-88f9-e2f8379240dc"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c91ada2-c0bf-4541-ab94-8e2d6edfec17"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8de056b-6da3-45e6-9ff9-8b0a9af7fab9}" ma:internalName="TaxCatchAll" ma:showField="CatchAllData" ma:web="dc91ada2-c0bf-4541-ab94-8e2d6edfec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c91ada2-c0bf-4541-ab94-8e2d6edfec17" xsi:nil="true"/>
    <lcf76f155ced4ddcb4097134ff3c332f xmlns="81384353-2b2a-4b35-a31b-0bc3268ff7b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76F1493-0EC8-4AFC-A861-D1C87B5B6E48}">
  <ds:schemaRefs>
    <ds:schemaRef ds:uri="http://schemas.microsoft.com/sharepoint/v3/contenttype/forms"/>
  </ds:schemaRefs>
</ds:datastoreItem>
</file>

<file path=customXml/itemProps2.xml><?xml version="1.0" encoding="utf-8"?>
<ds:datastoreItem xmlns:ds="http://schemas.openxmlformats.org/officeDocument/2006/customXml" ds:itemID="{AEEC6A96-B2AC-4027-A5DB-1100175DE0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384353-2b2a-4b35-a31b-0bc3268ff7b4"/>
    <ds:schemaRef ds:uri="dc91ada2-c0bf-4541-ab94-8e2d6edfec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19532F-DA6B-4B22-883E-47E3C9F1FCA8}">
  <ds:schemaRefs>
    <ds:schemaRef ds:uri="dc91ada2-c0bf-4541-ab94-8e2d6edfec17"/>
    <ds:schemaRef ds:uri="http://purl.org/dc/elements/1.1/"/>
    <ds:schemaRef ds:uri="http://purl.org/dc/terms/"/>
    <ds:schemaRef ds:uri="http://purl.org/dc/dcmitype/"/>
    <ds:schemaRef ds:uri="http://schemas.microsoft.com/office/2006/documentManagement/types"/>
    <ds:schemaRef ds:uri="http://www.w3.org/XML/1998/namespace"/>
    <ds:schemaRef ds:uri="81384353-2b2a-4b35-a31b-0bc3268ff7b4"/>
    <ds:schemaRef ds:uri="http://schemas.microsoft.com/office/infopath/2007/PartnerControls"/>
    <ds:schemaRef ds:uri="http://schemas.openxmlformats.org/package/2006/metadata/core-properties"/>
    <ds:schemaRef ds:uri="http://schemas.microsoft.com/office/2006/metadata/properties"/>
  </ds:schemaRefs>
</ds:datastoreItem>
</file>

<file path=docMetadata/LabelInfo.xml><?xml version="1.0" encoding="utf-8"?>
<clbl:labelList xmlns:clbl="http://schemas.microsoft.com/office/2020/mipLabelMetadata">
  <clbl:label id="{9c9bcd11-977a-4e9c-a9a0-bc734090164a}" enabled="0" method="" siteId="{9c9bcd11-977a-4e9c-a9a0-bc734090164a}" removed="1"/>
</clbl:labelList>
</file>

<file path=docProps/app.xml><?xml version="1.0" encoding="utf-8"?>
<Properties xmlns="http://schemas.openxmlformats.org/officeDocument/2006/extended-properties" xmlns:vt="http://schemas.openxmlformats.org/officeDocument/2006/docPropsVTypes">
  <TotalTime>0</TotalTime>
  <Words>3519</Words>
  <Application>Microsoft Office PowerPoint</Application>
  <PresentationFormat>Widescreen</PresentationFormat>
  <Paragraphs>216</Paragraphs>
  <Slides>14</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Aptos</vt:lpstr>
      <vt:lpstr>Arial</vt:lpstr>
      <vt:lpstr>Avenir Next LT Pro</vt:lpstr>
      <vt:lpstr>Avenir Next LT Pro Demi</vt:lpstr>
      <vt:lpstr>Avenir Next LT Pro Light</vt:lpstr>
      <vt:lpstr>Calibri</vt:lpstr>
      <vt:lpstr>Calibri Light</vt:lpstr>
      <vt:lpstr>Cambria Math</vt:lpstr>
      <vt:lpstr>Ink Free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Climate-related Financial Risk Disclosure</dc:title>
  <dc:creator>Mark Roulston</dc:creator>
  <cp:lastModifiedBy>Kaivanto, Kim</cp:lastModifiedBy>
  <cp:revision>1355</cp:revision>
  <cp:lastPrinted>2025-06-30T05:34:36Z</cp:lastPrinted>
  <dcterms:created xsi:type="dcterms:W3CDTF">2021-03-18T07:45:39Z</dcterms:created>
  <dcterms:modified xsi:type="dcterms:W3CDTF">2025-08-28T15:08:50Z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0x01010015AB47FA0643B746948EE2D175EE4A43</vt:lpwstr>
  </property>
</Properties>
</file>