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43" r:id="rId2"/>
    <p:sldId id="337" r:id="rId3"/>
    <p:sldId id="331" r:id="rId4"/>
    <p:sldId id="332" r:id="rId5"/>
    <p:sldId id="336" r:id="rId6"/>
    <p:sldId id="340" r:id="rId7"/>
    <p:sldId id="334" r:id="rId8"/>
    <p:sldId id="321" r:id="rId9"/>
    <p:sldId id="323" r:id="rId10"/>
    <p:sldId id="341" r:id="rId11"/>
    <p:sldId id="307" r:id="rId12"/>
    <p:sldId id="300" r:id="rId13"/>
    <p:sldId id="338" r:id="rId14"/>
    <p:sldId id="342" r:id="rId15"/>
    <p:sldId id="324" r:id="rId16"/>
    <p:sldId id="330" r:id="rId17"/>
    <p:sldId id="291" r:id="rId18"/>
    <p:sldId id="346" r:id="rId19"/>
    <p:sldId id="345" r:id="rId20"/>
    <p:sldId id="344" r:id="rId21"/>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B6B6"/>
    <a:srgbClr val="AFABAB"/>
    <a:srgbClr val="7C7C7C"/>
    <a:srgbClr val="49BFE4"/>
    <a:srgbClr val="BABABA"/>
    <a:srgbClr val="5A5A5A"/>
    <a:srgbClr val="F1F1F1"/>
    <a:srgbClr val="969696"/>
    <a:srgbClr val="D5D5D5"/>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3046F-62C1-40B8-82B4-82627AC6A32F}" v="27" dt="2024-09-15T06:00:26.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360" autoAdjust="0"/>
  </p:normalViewPr>
  <p:slideViewPr>
    <p:cSldViewPr snapToGrid="0">
      <p:cViewPr varScale="1">
        <p:scale>
          <a:sx n="84" d="100"/>
          <a:sy n="84" d="100"/>
        </p:scale>
        <p:origin x="576" y="48"/>
      </p:cViewPr>
      <p:guideLst/>
    </p:cSldViewPr>
  </p:slideViewPr>
  <p:notesTextViewPr>
    <p:cViewPr>
      <p:scale>
        <a:sx n="1" d="1"/>
        <a:sy n="1" d="1"/>
      </p:scale>
      <p:origin x="0" y="0"/>
    </p:cViewPr>
  </p:notesTextViewPr>
  <p:sorterViewPr>
    <p:cViewPr>
      <p:scale>
        <a:sx n="77" d="100"/>
        <a:sy n="7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Roulston" userId="9ebbc10508224058" providerId="LiveId" clId="{AA6D189E-5C87-4BA6-95D5-A74A3E558D63}"/>
    <pc:docChg chg="undo custSel addSld delSld modSld sldOrd">
      <pc:chgData name="Mark Roulston" userId="9ebbc10508224058" providerId="LiveId" clId="{AA6D189E-5C87-4BA6-95D5-A74A3E558D63}" dt="2024-07-11T13:14:18.363" v="120"/>
      <pc:docMkLst>
        <pc:docMk/>
      </pc:docMkLst>
      <pc:sldChg chg="addSp modSp del mod">
        <pc:chgData name="Mark Roulston" userId="9ebbc10508224058" providerId="LiveId" clId="{AA6D189E-5C87-4BA6-95D5-A74A3E558D63}" dt="2024-07-11T12:53:35.315" v="107" actId="2696"/>
        <pc:sldMkLst>
          <pc:docMk/>
          <pc:sldMk cId="3572288889" sldId="264"/>
        </pc:sldMkLst>
        <pc:spChg chg="mod">
          <ac:chgData name="Mark Roulston" userId="9ebbc10508224058" providerId="LiveId" clId="{AA6D189E-5C87-4BA6-95D5-A74A3E558D63}" dt="2024-07-07T21:12:57.417" v="65" actId="1076"/>
          <ac:spMkLst>
            <pc:docMk/>
            <pc:sldMk cId="3572288889" sldId="264"/>
            <ac:spMk id="5" creationId="{8749C275-5C24-23CC-A9F0-B9DF4FCB03A4}"/>
          </ac:spMkLst>
        </pc:spChg>
        <pc:spChg chg="mod">
          <ac:chgData name="Mark Roulston" userId="9ebbc10508224058" providerId="LiveId" clId="{AA6D189E-5C87-4BA6-95D5-A74A3E558D63}" dt="2024-07-07T21:13:10.233" v="68" actId="1076"/>
          <ac:spMkLst>
            <pc:docMk/>
            <pc:sldMk cId="3572288889" sldId="264"/>
            <ac:spMk id="6" creationId="{463E812D-B905-FB64-FA13-9A077525753B}"/>
          </ac:spMkLst>
        </pc:spChg>
        <pc:spChg chg="mod">
          <ac:chgData name="Mark Roulston" userId="9ebbc10508224058" providerId="LiveId" clId="{AA6D189E-5C87-4BA6-95D5-A74A3E558D63}" dt="2024-07-07T21:13:13.823" v="69" actId="1076"/>
          <ac:spMkLst>
            <pc:docMk/>
            <pc:sldMk cId="3572288889" sldId="264"/>
            <ac:spMk id="10" creationId="{C1B3BF18-89E3-0C16-A9AE-7F07A870C7FB}"/>
          </ac:spMkLst>
        </pc:spChg>
        <pc:spChg chg="add mod ord">
          <ac:chgData name="Mark Roulston" userId="9ebbc10508224058" providerId="LiveId" clId="{AA6D189E-5C87-4BA6-95D5-A74A3E558D63}" dt="2024-07-07T21:14:06.956" v="76" actId="207"/>
          <ac:spMkLst>
            <pc:docMk/>
            <pc:sldMk cId="3572288889" sldId="264"/>
            <ac:spMk id="11" creationId="{BB7F099C-BF0B-106E-39E7-A3CB28F7320D}"/>
          </ac:spMkLst>
        </pc:spChg>
        <pc:picChg chg="add mod">
          <ac:chgData name="Mark Roulston" userId="9ebbc10508224058" providerId="LiveId" clId="{AA6D189E-5C87-4BA6-95D5-A74A3E558D63}" dt="2024-07-07T21:14:14.926" v="77" actId="1076"/>
          <ac:picMkLst>
            <pc:docMk/>
            <pc:sldMk cId="3572288889" sldId="264"/>
            <ac:picMk id="3" creationId="{F50DD807-1367-A3F8-9C05-28B48DA2C18B}"/>
          </ac:picMkLst>
        </pc:picChg>
        <pc:picChg chg="mod">
          <ac:chgData name="Mark Roulston" userId="9ebbc10508224058" providerId="LiveId" clId="{AA6D189E-5C87-4BA6-95D5-A74A3E558D63}" dt="2024-07-07T21:13:22.129" v="70" actId="1076"/>
          <ac:picMkLst>
            <pc:docMk/>
            <pc:sldMk cId="3572288889" sldId="264"/>
            <ac:picMk id="4" creationId="{F0106689-341E-5CCC-EFA4-A55834056A6D}"/>
          </ac:picMkLst>
        </pc:picChg>
        <pc:picChg chg="ord">
          <ac:chgData name="Mark Roulston" userId="9ebbc10508224058" providerId="LiveId" clId="{AA6D189E-5C87-4BA6-95D5-A74A3E558D63}" dt="2024-07-07T21:13:57.023" v="75" actId="167"/>
          <ac:picMkLst>
            <pc:docMk/>
            <pc:sldMk cId="3572288889" sldId="264"/>
            <ac:picMk id="7" creationId="{6D2700E0-6BF0-9DD4-1119-E24DA3565695}"/>
          </ac:picMkLst>
        </pc:picChg>
        <pc:picChg chg="mod">
          <ac:chgData name="Mark Roulston" userId="9ebbc10508224058" providerId="LiveId" clId="{AA6D189E-5C87-4BA6-95D5-A74A3E558D63}" dt="2024-07-07T21:13:22.129" v="70" actId="1076"/>
          <ac:picMkLst>
            <pc:docMk/>
            <pc:sldMk cId="3572288889" sldId="264"/>
            <ac:picMk id="8" creationId="{5F5E9D04-C945-E80A-FA81-11CD5ADC1003}"/>
          </ac:picMkLst>
        </pc:picChg>
      </pc:sldChg>
      <pc:sldChg chg="delSp">
        <pc:chgData name="Mark Roulston" userId="9ebbc10508224058" providerId="LiveId" clId="{AA6D189E-5C87-4BA6-95D5-A74A3E558D63}" dt="2024-07-07T21:08:17.547" v="0" actId="21"/>
        <pc:sldMkLst>
          <pc:docMk/>
          <pc:sldMk cId="1638578000" sldId="332"/>
        </pc:sldMkLst>
        <pc:picChg chg="del">
          <ac:chgData name="Mark Roulston" userId="9ebbc10508224058" providerId="LiveId" clId="{AA6D189E-5C87-4BA6-95D5-A74A3E558D63}" dt="2024-07-07T21:08:17.547" v="0" actId="21"/>
          <ac:picMkLst>
            <pc:docMk/>
            <pc:sldMk cId="1638578000" sldId="332"/>
            <ac:picMk id="1026" creationId="{2672AAEB-6D70-46C5-4E02-F387B50C7AAE}"/>
          </ac:picMkLst>
        </pc:picChg>
      </pc:sldChg>
      <pc:sldChg chg="ord">
        <pc:chgData name="Mark Roulston" userId="9ebbc10508224058" providerId="LiveId" clId="{AA6D189E-5C87-4BA6-95D5-A74A3E558D63}" dt="2024-07-07T21:33:04.375" v="82"/>
        <pc:sldMkLst>
          <pc:docMk/>
          <pc:sldMk cId="1122635993" sldId="337"/>
        </pc:sldMkLst>
      </pc:sldChg>
      <pc:sldChg chg="del">
        <pc:chgData name="Mark Roulston" userId="9ebbc10508224058" providerId="LiveId" clId="{AA6D189E-5C87-4BA6-95D5-A74A3E558D63}" dt="2024-07-07T21:16:11.644" v="78" actId="2696"/>
        <pc:sldMkLst>
          <pc:docMk/>
          <pc:sldMk cId="2186508836" sldId="339"/>
        </pc:sldMkLst>
      </pc:sldChg>
      <pc:sldChg chg="addSp delSp modSp new mod ord">
        <pc:chgData name="Mark Roulston" userId="9ebbc10508224058" providerId="LiveId" clId="{AA6D189E-5C87-4BA6-95D5-A74A3E558D63}" dt="2024-07-11T13:14:18.363" v="120"/>
        <pc:sldMkLst>
          <pc:docMk/>
          <pc:sldMk cId="1384861665" sldId="343"/>
        </pc:sldMkLst>
        <pc:spChg chg="add mod">
          <ac:chgData name="Mark Roulston" userId="9ebbc10508224058" providerId="LiveId" clId="{AA6D189E-5C87-4BA6-95D5-A74A3E558D63}" dt="2024-07-11T12:10:57.412" v="99" actId="14100"/>
          <ac:spMkLst>
            <pc:docMk/>
            <pc:sldMk cId="1384861665" sldId="343"/>
            <ac:spMk id="8" creationId="{E85F3A82-CD49-AE98-352A-C5DC6A5C5FDB}"/>
          </ac:spMkLst>
        </pc:spChg>
        <pc:spChg chg="add mod">
          <ac:chgData name="Mark Roulston" userId="9ebbc10508224058" providerId="LiveId" clId="{AA6D189E-5C87-4BA6-95D5-A74A3E558D63}" dt="2024-07-11T12:11:20.307" v="104" actId="1076"/>
          <ac:spMkLst>
            <pc:docMk/>
            <pc:sldMk cId="1384861665" sldId="343"/>
            <ac:spMk id="9" creationId="{E6EE0857-DF75-5CAE-8EC0-C41B1F9521CD}"/>
          </ac:spMkLst>
        </pc:spChg>
        <pc:spChg chg="add mod">
          <ac:chgData name="Mark Roulston" userId="9ebbc10508224058" providerId="LiveId" clId="{AA6D189E-5C87-4BA6-95D5-A74A3E558D63}" dt="2024-07-11T12:53:15.863" v="106" actId="1076"/>
          <ac:spMkLst>
            <pc:docMk/>
            <pc:sldMk cId="1384861665" sldId="343"/>
            <ac:spMk id="10" creationId="{ACDFA882-5F27-D77D-CDE4-25C075C96F83}"/>
          </ac:spMkLst>
        </pc:spChg>
        <pc:graphicFrameChg chg="add del modGraphic">
          <ac:chgData name="Mark Roulston" userId="9ebbc10508224058" providerId="LiveId" clId="{AA6D189E-5C87-4BA6-95D5-A74A3E558D63}" dt="2024-07-11T12:09:19.102" v="90" actId="27309"/>
          <ac:graphicFrameMkLst>
            <pc:docMk/>
            <pc:sldMk cId="1384861665" sldId="343"/>
            <ac:graphicFrameMk id="7" creationId="{5A3E9703-AC22-1E97-0C45-745DA4B490C9}"/>
          </ac:graphicFrameMkLst>
        </pc:graphicFrameChg>
        <pc:picChg chg="add mod">
          <ac:chgData name="Mark Roulston" userId="9ebbc10508224058" providerId="LiveId" clId="{AA6D189E-5C87-4BA6-95D5-A74A3E558D63}" dt="2024-07-11T12:09:00.043" v="86" actId="962"/>
          <ac:picMkLst>
            <pc:docMk/>
            <pc:sldMk cId="1384861665" sldId="343"/>
            <ac:picMk id="5" creationId="{226392A0-9192-3E61-B9C0-A4B811227496}"/>
          </ac:picMkLst>
        </pc:picChg>
        <pc:picChg chg="add mod">
          <ac:chgData name="Mark Roulston" userId="9ebbc10508224058" providerId="LiveId" clId="{AA6D189E-5C87-4BA6-95D5-A74A3E558D63}" dt="2024-07-11T13:12:19.086" v="118" actId="1076"/>
          <ac:picMkLst>
            <pc:docMk/>
            <pc:sldMk cId="1384861665" sldId="343"/>
            <ac:picMk id="12" creationId="{199F5902-A9C3-2E64-256B-840197551D84}"/>
          </ac:picMkLst>
        </pc:picChg>
      </pc:sldChg>
    </pc:docChg>
  </pc:docChgLst>
  <pc:docChgLst>
    <pc:chgData name="Mark Roulston" userId="9ebbc10508224058" providerId="LiveId" clId="{3073046F-62C1-40B8-82B4-82627AC6A32F}"/>
    <pc:docChg chg="undo custSel addSld delSld modSld sldOrd">
      <pc:chgData name="Mark Roulston" userId="9ebbc10508224058" providerId="LiveId" clId="{3073046F-62C1-40B8-82B4-82627AC6A32F}" dt="2024-09-17T10:18:13.287" v="3047" actId="20577"/>
      <pc:docMkLst>
        <pc:docMk/>
      </pc:docMkLst>
      <pc:sldChg chg="modSp mod">
        <pc:chgData name="Mark Roulston" userId="9ebbc10508224058" providerId="LiveId" clId="{3073046F-62C1-40B8-82B4-82627AC6A32F}" dt="2024-09-12T12:59:23.914" v="2364" actId="20577"/>
        <pc:sldMkLst>
          <pc:docMk/>
          <pc:sldMk cId="2894057503" sldId="291"/>
        </pc:sldMkLst>
        <pc:spChg chg="mod">
          <ac:chgData name="Mark Roulston" userId="9ebbc10508224058" providerId="LiveId" clId="{3073046F-62C1-40B8-82B4-82627AC6A32F}" dt="2024-09-12T12:59:23.914" v="2364" actId="20577"/>
          <ac:spMkLst>
            <pc:docMk/>
            <pc:sldMk cId="2894057503" sldId="291"/>
            <ac:spMk id="13" creationId="{1844583E-FE65-4C3B-AE52-995117805863}"/>
          </ac:spMkLst>
        </pc:spChg>
        <pc:spChg chg="mod">
          <ac:chgData name="Mark Roulston" userId="9ebbc10508224058" providerId="LiveId" clId="{3073046F-62C1-40B8-82B4-82627AC6A32F}" dt="2024-09-12T12:56:35.372" v="2321" actId="404"/>
          <ac:spMkLst>
            <pc:docMk/>
            <pc:sldMk cId="2894057503" sldId="291"/>
            <ac:spMk id="14" creationId="{FF044C83-4CC0-4626-BBE7-72E5CEC04C03}"/>
          </ac:spMkLst>
        </pc:spChg>
      </pc:sldChg>
      <pc:sldChg chg="addSp delSp modSp mod">
        <pc:chgData name="Mark Roulston" userId="9ebbc10508224058" providerId="LiveId" clId="{3073046F-62C1-40B8-82B4-82627AC6A32F}" dt="2024-09-15T05:52:57.995" v="2805" actId="21"/>
        <pc:sldMkLst>
          <pc:docMk/>
          <pc:sldMk cId="1374206875" sldId="307"/>
        </pc:sldMkLst>
        <pc:spChg chg="mod">
          <ac:chgData name="Mark Roulston" userId="9ebbc10508224058" providerId="LiveId" clId="{3073046F-62C1-40B8-82B4-82627AC6A32F}" dt="2024-09-12T12:56:56.863" v="2323" actId="404"/>
          <ac:spMkLst>
            <pc:docMk/>
            <pc:sldMk cId="1374206875" sldId="307"/>
            <ac:spMk id="12" creationId="{ADFF33DF-C587-17B4-D5BF-9ACB41A2B315}"/>
          </ac:spMkLst>
        </pc:spChg>
        <pc:spChg chg="add del">
          <ac:chgData name="Mark Roulston" userId="9ebbc10508224058" providerId="LiveId" clId="{3073046F-62C1-40B8-82B4-82627AC6A32F}" dt="2024-09-15T05:52:57.995" v="2805" actId="21"/>
          <ac:spMkLst>
            <pc:docMk/>
            <pc:sldMk cId="1374206875" sldId="307"/>
            <ac:spMk id="45" creationId="{30CBD5E3-AEBE-4CCE-9F05-38F40764E6D2}"/>
          </ac:spMkLst>
        </pc:spChg>
      </pc:sldChg>
      <pc:sldChg chg="delSp modSp mod">
        <pc:chgData name="Mark Roulston" userId="9ebbc10508224058" providerId="LiveId" clId="{3073046F-62C1-40B8-82B4-82627AC6A32F}" dt="2024-09-17T09:57:24.730" v="3026" actId="1076"/>
        <pc:sldMkLst>
          <pc:docMk/>
          <pc:sldMk cId="4227977303" sldId="321"/>
        </pc:sldMkLst>
        <pc:spChg chg="del">
          <ac:chgData name="Mark Roulston" userId="9ebbc10508224058" providerId="LiveId" clId="{3073046F-62C1-40B8-82B4-82627AC6A32F}" dt="2024-09-17T09:57:16.947" v="3025" actId="21"/>
          <ac:spMkLst>
            <pc:docMk/>
            <pc:sldMk cId="4227977303" sldId="321"/>
            <ac:spMk id="3" creationId="{071D1D0C-B876-7F05-34BF-133B6EB17ABE}"/>
          </ac:spMkLst>
        </pc:spChg>
        <pc:spChg chg="mod">
          <ac:chgData name="Mark Roulston" userId="9ebbc10508224058" providerId="LiveId" clId="{3073046F-62C1-40B8-82B4-82627AC6A32F}" dt="2024-09-17T09:57:24.730" v="3026" actId="1076"/>
          <ac:spMkLst>
            <pc:docMk/>
            <pc:sldMk cId="4227977303" sldId="321"/>
            <ac:spMk id="7" creationId="{F4A5AFD0-4C8B-3FC2-AD36-285C90A12ABB}"/>
          </ac:spMkLst>
        </pc:spChg>
      </pc:sldChg>
      <pc:sldChg chg="modSp mod">
        <pc:chgData name="Mark Roulston" userId="9ebbc10508224058" providerId="LiveId" clId="{3073046F-62C1-40B8-82B4-82627AC6A32F}" dt="2024-09-12T12:57:14.161" v="2327" actId="404"/>
        <pc:sldMkLst>
          <pc:docMk/>
          <pc:sldMk cId="1821184264" sldId="323"/>
        </pc:sldMkLst>
        <pc:spChg chg="mod">
          <ac:chgData name="Mark Roulston" userId="9ebbc10508224058" providerId="LiveId" clId="{3073046F-62C1-40B8-82B4-82627AC6A32F}" dt="2024-09-12T12:57:14.161" v="2327" actId="404"/>
          <ac:spMkLst>
            <pc:docMk/>
            <pc:sldMk cId="1821184264" sldId="323"/>
            <ac:spMk id="9" creationId="{970F5452-CA55-10EB-8D63-FC34E34102D0}"/>
          </ac:spMkLst>
        </pc:spChg>
      </pc:sldChg>
      <pc:sldChg chg="del">
        <pc:chgData name="Mark Roulston" userId="9ebbc10508224058" providerId="LiveId" clId="{3073046F-62C1-40B8-82B4-82627AC6A32F}" dt="2024-09-12T09:37:01.654" v="2155" actId="2696"/>
        <pc:sldMkLst>
          <pc:docMk/>
          <pc:sldMk cId="2389766074" sldId="326"/>
        </pc:sldMkLst>
      </pc:sldChg>
      <pc:sldChg chg="addSp delSp modSp del mod">
        <pc:chgData name="Mark Roulston" userId="9ebbc10508224058" providerId="LiveId" clId="{3073046F-62C1-40B8-82B4-82627AC6A32F}" dt="2024-09-10T10:13:57.225" v="706" actId="2696"/>
        <pc:sldMkLst>
          <pc:docMk/>
          <pc:sldMk cId="3679845859" sldId="328"/>
        </pc:sldMkLst>
        <pc:spChg chg="mod">
          <ac:chgData name="Mark Roulston" userId="9ebbc10508224058" providerId="LiveId" clId="{3073046F-62C1-40B8-82B4-82627AC6A32F}" dt="2024-09-03T16:02:56.623" v="240" actId="2711"/>
          <ac:spMkLst>
            <pc:docMk/>
            <pc:sldMk cId="3679845859" sldId="328"/>
            <ac:spMk id="10" creationId="{86ED0734-C6B9-6A09-660D-0A4DBD0CC1EE}"/>
          </ac:spMkLst>
        </pc:spChg>
        <pc:graphicFrameChg chg="add del modGraphic">
          <ac:chgData name="Mark Roulston" userId="9ebbc10508224058" providerId="LiveId" clId="{3073046F-62C1-40B8-82B4-82627AC6A32F}" dt="2024-09-03T16:02:34.404" v="237" actId="21"/>
          <ac:graphicFrameMkLst>
            <pc:docMk/>
            <pc:sldMk cId="3679845859" sldId="328"/>
            <ac:graphicFrameMk id="4" creationId="{32CAA578-4BE7-3218-ADB6-0E7D9EE7DFD8}"/>
          </ac:graphicFrameMkLst>
        </pc:graphicFrameChg>
      </pc:sldChg>
      <pc:sldChg chg="modSp del mod">
        <pc:chgData name="Mark Roulston" userId="9ebbc10508224058" providerId="LiveId" clId="{3073046F-62C1-40B8-82B4-82627AC6A32F}" dt="2024-09-17T10:15:06.712" v="3042" actId="2696"/>
        <pc:sldMkLst>
          <pc:docMk/>
          <pc:sldMk cId="2942101368" sldId="329"/>
        </pc:sldMkLst>
        <pc:spChg chg="mod">
          <ac:chgData name="Mark Roulston" userId="9ebbc10508224058" providerId="LiveId" clId="{3073046F-62C1-40B8-82B4-82627AC6A32F}" dt="2024-09-12T13:36:10.463" v="2714" actId="12"/>
          <ac:spMkLst>
            <pc:docMk/>
            <pc:sldMk cId="2942101368" sldId="329"/>
            <ac:spMk id="8" creationId="{E5E38F8F-B032-6E88-8516-6D7E67B0E6E3}"/>
          </ac:spMkLst>
        </pc:spChg>
      </pc:sldChg>
      <pc:sldChg chg="modSp mod">
        <pc:chgData name="Mark Roulston" userId="9ebbc10508224058" providerId="LiveId" clId="{3073046F-62C1-40B8-82B4-82627AC6A32F}" dt="2024-09-17T10:18:13.287" v="3047" actId="20577"/>
        <pc:sldMkLst>
          <pc:docMk/>
          <pc:sldMk cId="1875639767" sldId="330"/>
        </pc:sldMkLst>
        <pc:spChg chg="mod">
          <ac:chgData name="Mark Roulston" userId="9ebbc10508224058" providerId="LiveId" clId="{3073046F-62C1-40B8-82B4-82627AC6A32F}" dt="2024-09-17T10:18:13.287" v="3047" actId="20577"/>
          <ac:spMkLst>
            <pc:docMk/>
            <pc:sldMk cId="1875639767" sldId="330"/>
            <ac:spMk id="10" creationId="{B041C180-4E55-4CE1-96D4-AA96B1344679}"/>
          </ac:spMkLst>
        </pc:spChg>
      </pc:sldChg>
      <pc:sldChg chg="modSp mod">
        <pc:chgData name="Mark Roulston" userId="9ebbc10508224058" providerId="LiveId" clId="{3073046F-62C1-40B8-82B4-82627AC6A32F}" dt="2024-09-12T12:57:43.812" v="2331" actId="404"/>
        <pc:sldMkLst>
          <pc:docMk/>
          <pc:sldMk cId="1696476526" sldId="331"/>
        </pc:sldMkLst>
        <pc:spChg chg="mod">
          <ac:chgData name="Mark Roulston" userId="9ebbc10508224058" providerId="LiveId" clId="{3073046F-62C1-40B8-82B4-82627AC6A32F}" dt="2024-09-12T12:57:43.812" v="2331" actId="404"/>
          <ac:spMkLst>
            <pc:docMk/>
            <pc:sldMk cId="1696476526" sldId="331"/>
            <ac:spMk id="6" creationId="{FDE49833-DF3C-1D6E-7C7B-7131B1310E86}"/>
          </ac:spMkLst>
        </pc:spChg>
      </pc:sldChg>
      <pc:sldChg chg="addSp modSp mod">
        <pc:chgData name="Mark Roulston" userId="9ebbc10508224058" providerId="LiveId" clId="{3073046F-62C1-40B8-82B4-82627AC6A32F}" dt="2024-09-12T12:57:33.953" v="2329" actId="20577"/>
        <pc:sldMkLst>
          <pc:docMk/>
          <pc:sldMk cId="1638578000" sldId="332"/>
        </pc:sldMkLst>
        <pc:spChg chg="mod">
          <ac:chgData name="Mark Roulston" userId="9ebbc10508224058" providerId="LiveId" clId="{3073046F-62C1-40B8-82B4-82627AC6A32F}" dt="2024-08-27T10:47:29.003" v="228" actId="1076"/>
          <ac:spMkLst>
            <pc:docMk/>
            <pc:sldMk cId="1638578000" sldId="332"/>
            <ac:spMk id="2" creationId="{23AB2D07-6368-0D5B-7BEB-386442B14A2F}"/>
          </ac:spMkLst>
        </pc:spChg>
        <pc:spChg chg="mod">
          <ac:chgData name="Mark Roulston" userId="9ebbc10508224058" providerId="LiveId" clId="{3073046F-62C1-40B8-82B4-82627AC6A32F}" dt="2024-09-12T12:57:33.953" v="2329" actId="20577"/>
          <ac:spMkLst>
            <pc:docMk/>
            <pc:sldMk cId="1638578000" sldId="332"/>
            <ac:spMk id="6" creationId="{FDE49833-DF3C-1D6E-7C7B-7131B1310E86}"/>
          </ac:spMkLst>
        </pc:spChg>
        <pc:spChg chg="mod">
          <ac:chgData name="Mark Roulston" userId="9ebbc10508224058" providerId="LiveId" clId="{3073046F-62C1-40B8-82B4-82627AC6A32F}" dt="2024-08-27T10:48:02.891" v="229" actId="1076"/>
          <ac:spMkLst>
            <pc:docMk/>
            <pc:sldMk cId="1638578000" sldId="332"/>
            <ac:spMk id="7" creationId="{C803D000-3AC9-753B-41B9-732FCF73D50C}"/>
          </ac:spMkLst>
        </pc:spChg>
        <pc:picChg chg="add mod">
          <ac:chgData name="Mark Roulston" userId="9ebbc10508224058" providerId="LiveId" clId="{3073046F-62C1-40B8-82B4-82627AC6A32F}" dt="2024-08-27T10:47:20.144" v="227" actId="692"/>
          <ac:picMkLst>
            <pc:docMk/>
            <pc:sldMk cId="1638578000" sldId="332"/>
            <ac:picMk id="1026" creationId="{08F263E0-145A-981C-38A7-62F3719A8A17}"/>
          </ac:picMkLst>
        </pc:picChg>
      </pc:sldChg>
      <pc:sldChg chg="del">
        <pc:chgData name="Mark Roulston" userId="9ebbc10508224058" providerId="LiveId" clId="{3073046F-62C1-40B8-82B4-82627AC6A32F}" dt="2024-08-17T06:56:40.364" v="58" actId="2696"/>
        <pc:sldMkLst>
          <pc:docMk/>
          <pc:sldMk cId="1835469813" sldId="335"/>
        </pc:sldMkLst>
      </pc:sldChg>
      <pc:sldChg chg="modSp mod ord">
        <pc:chgData name="Mark Roulston" userId="9ebbc10508224058" providerId="LiveId" clId="{3073046F-62C1-40B8-82B4-82627AC6A32F}" dt="2024-09-17T10:10:48.175" v="3041" actId="20577"/>
        <pc:sldMkLst>
          <pc:docMk/>
          <pc:sldMk cId="3938944859" sldId="338"/>
        </pc:sldMkLst>
        <pc:spChg chg="mod">
          <ac:chgData name="Mark Roulston" userId="9ebbc10508224058" providerId="LiveId" clId="{3073046F-62C1-40B8-82B4-82627AC6A32F}" dt="2024-09-17T10:10:48.175" v="3041" actId="20577"/>
          <ac:spMkLst>
            <pc:docMk/>
            <pc:sldMk cId="3938944859" sldId="338"/>
            <ac:spMk id="8" creationId="{E84C05CA-FD72-34FA-59D8-894B19FAF812}"/>
          </ac:spMkLst>
        </pc:spChg>
      </pc:sldChg>
      <pc:sldChg chg="modSp mod">
        <pc:chgData name="Mark Roulston" userId="9ebbc10508224058" providerId="LiveId" clId="{3073046F-62C1-40B8-82B4-82627AC6A32F}" dt="2024-09-12T12:57:04.458" v="2325" actId="404"/>
        <pc:sldMkLst>
          <pc:docMk/>
          <pc:sldMk cId="994734992" sldId="341"/>
        </pc:sldMkLst>
        <pc:spChg chg="mod">
          <ac:chgData name="Mark Roulston" userId="9ebbc10508224058" providerId="LiveId" clId="{3073046F-62C1-40B8-82B4-82627AC6A32F}" dt="2024-09-12T12:57:04.458" v="2325" actId="404"/>
          <ac:spMkLst>
            <pc:docMk/>
            <pc:sldMk cId="994734992" sldId="341"/>
            <ac:spMk id="4" creationId="{33CA9F86-74DB-B8F9-D7BC-B5B0A43350A7}"/>
          </ac:spMkLst>
        </pc:spChg>
        <pc:spChg chg="mod">
          <ac:chgData name="Mark Roulston" userId="9ebbc10508224058" providerId="LiveId" clId="{3073046F-62C1-40B8-82B4-82627AC6A32F}" dt="2024-08-27T07:21:33.086" v="211" actId="20577"/>
          <ac:spMkLst>
            <pc:docMk/>
            <pc:sldMk cId="994734992" sldId="341"/>
            <ac:spMk id="6" creationId="{7C217640-1F9E-75AF-B8A0-5DB0D2234EC9}"/>
          </ac:spMkLst>
        </pc:spChg>
      </pc:sldChg>
      <pc:sldChg chg="addSp delSp modSp mod ord">
        <pc:chgData name="Mark Roulston" userId="9ebbc10508224058" providerId="LiveId" clId="{3073046F-62C1-40B8-82B4-82627AC6A32F}" dt="2024-09-15T10:39:21.222" v="3023" actId="1076"/>
        <pc:sldMkLst>
          <pc:docMk/>
          <pc:sldMk cId="1301798434" sldId="342"/>
        </pc:sldMkLst>
        <pc:spChg chg="add mod">
          <ac:chgData name="Mark Roulston" userId="9ebbc10508224058" providerId="LiveId" clId="{3073046F-62C1-40B8-82B4-82627AC6A32F}" dt="2024-09-15T10:39:21.222" v="3023" actId="1076"/>
          <ac:spMkLst>
            <pc:docMk/>
            <pc:sldMk cId="1301798434" sldId="342"/>
            <ac:spMk id="5" creationId="{4778C2AD-4BE3-8CBF-1145-8E75267B202C}"/>
          </ac:spMkLst>
        </pc:spChg>
        <pc:spChg chg="add mod">
          <ac:chgData name="Mark Roulston" userId="9ebbc10508224058" providerId="LiveId" clId="{3073046F-62C1-40B8-82B4-82627AC6A32F}" dt="2024-09-15T05:58:22.148" v="2982" actId="14100"/>
          <ac:spMkLst>
            <pc:docMk/>
            <pc:sldMk cId="1301798434" sldId="342"/>
            <ac:spMk id="6" creationId="{A94C645D-44DB-B0B4-A39C-CC3BFD998CF9}"/>
          </ac:spMkLst>
        </pc:spChg>
        <pc:spChg chg="add mod">
          <ac:chgData name="Mark Roulston" userId="9ebbc10508224058" providerId="LiveId" clId="{3073046F-62C1-40B8-82B4-82627AC6A32F}" dt="2024-09-15T06:01:14.733" v="3020" actId="20577"/>
          <ac:spMkLst>
            <pc:docMk/>
            <pc:sldMk cId="1301798434" sldId="342"/>
            <ac:spMk id="7" creationId="{16C0A4EF-1E5A-1671-A4AE-7E9161CD5B28}"/>
          </ac:spMkLst>
        </pc:spChg>
        <pc:spChg chg="add mod">
          <ac:chgData name="Mark Roulston" userId="9ebbc10508224058" providerId="LiveId" clId="{3073046F-62C1-40B8-82B4-82627AC6A32F}" dt="2024-09-15T06:01:04.117" v="3014" actId="1076"/>
          <ac:spMkLst>
            <pc:docMk/>
            <pc:sldMk cId="1301798434" sldId="342"/>
            <ac:spMk id="8" creationId="{7530C54F-4181-55CE-4401-0C1530A85344}"/>
          </ac:spMkLst>
        </pc:spChg>
        <pc:picChg chg="add mod">
          <ac:chgData name="Mark Roulston" userId="9ebbc10508224058" providerId="LiveId" clId="{3073046F-62C1-40B8-82B4-82627AC6A32F}" dt="2024-09-15T05:58:17.364" v="2981" actId="1076"/>
          <ac:picMkLst>
            <pc:docMk/>
            <pc:sldMk cId="1301798434" sldId="342"/>
            <ac:picMk id="3" creationId="{A7EE462F-3F4A-EE78-A0B8-D430E0577600}"/>
          </ac:picMkLst>
        </pc:picChg>
        <pc:picChg chg="del">
          <ac:chgData name="Mark Roulston" userId="9ebbc10508224058" providerId="LiveId" clId="{3073046F-62C1-40B8-82B4-82627AC6A32F}" dt="2024-08-27T09:24:58.441" v="216" actId="21"/>
          <ac:picMkLst>
            <pc:docMk/>
            <pc:sldMk cId="1301798434" sldId="342"/>
            <ac:picMk id="6" creationId="{08FA03EA-957D-2050-4148-6F2E92FEDB39}"/>
          </ac:picMkLst>
        </pc:picChg>
      </pc:sldChg>
      <pc:sldChg chg="addSp modSp mod">
        <pc:chgData name="Mark Roulston" userId="9ebbc10508224058" providerId="LiveId" clId="{3073046F-62C1-40B8-82B4-82627AC6A32F}" dt="2024-09-12T12:58:10.929" v="2338" actId="20577"/>
        <pc:sldMkLst>
          <pc:docMk/>
          <pc:sldMk cId="1384861665" sldId="343"/>
        </pc:sldMkLst>
        <pc:spChg chg="add mod">
          <ac:chgData name="Mark Roulston" userId="9ebbc10508224058" providerId="LiveId" clId="{3073046F-62C1-40B8-82B4-82627AC6A32F}" dt="2024-09-12T12:58:10.929" v="2338" actId="20577"/>
          <ac:spMkLst>
            <pc:docMk/>
            <pc:sldMk cId="1384861665" sldId="343"/>
            <ac:spMk id="4" creationId="{9E4FF238-7880-9AC4-4534-C578D1071C6B}"/>
          </ac:spMkLst>
        </pc:spChg>
      </pc:sldChg>
      <pc:sldChg chg="addSp delSp modSp add mod">
        <pc:chgData name="Mark Roulston" userId="9ebbc10508224058" providerId="LiveId" clId="{3073046F-62C1-40B8-82B4-82627AC6A32F}" dt="2024-09-15T06:05:45.390" v="3022" actId="1076"/>
        <pc:sldMkLst>
          <pc:docMk/>
          <pc:sldMk cId="875136995" sldId="344"/>
        </pc:sldMkLst>
        <pc:spChg chg="add mod">
          <ac:chgData name="Mark Roulston" userId="9ebbc10508224058" providerId="LiveId" clId="{3073046F-62C1-40B8-82B4-82627AC6A32F}" dt="2024-09-15T06:05:45.390" v="3022" actId="1076"/>
          <ac:spMkLst>
            <pc:docMk/>
            <pc:sldMk cId="875136995" sldId="344"/>
            <ac:spMk id="2" creationId="{7E6511BD-8B0B-D400-1F54-5DE566C57541}"/>
          </ac:spMkLst>
        </pc:spChg>
        <pc:spChg chg="add del mod">
          <ac:chgData name="Mark Roulston" userId="9ebbc10508224058" providerId="LiveId" clId="{3073046F-62C1-40B8-82B4-82627AC6A32F}" dt="2024-08-17T06:57:30.227" v="60" actId="21"/>
          <ac:spMkLst>
            <pc:docMk/>
            <pc:sldMk cId="875136995" sldId="344"/>
            <ac:spMk id="4" creationId="{2FBFF263-4F2B-4CC6-FD6F-8C663F9F3B21}"/>
          </ac:spMkLst>
        </pc:spChg>
        <pc:spChg chg="add mod">
          <ac:chgData name="Mark Roulston" userId="9ebbc10508224058" providerId="LiveId" clId="{3073046F-62C1-40B8-82B4-82627AC6A32F}" dt="2024-09-12T09:48:40.311" v="2181" actId="20577"/>
          <ac:spMkLst>
            <pc:docMk/>
            <pc:sldMk cId="875136995" sldId="344"/>
            <ac:spMk id="4" creationId="{57195413-5E62-46F5-7AF3-4C94C2ADFC2E}"/>
          </ac:spMkLst>
        </pc:spChg>
        <pc:spChg chg="del mod">
          <ac:chgData name="Mark Roulston" userId="9ebbc10508224058" providerId="LiveId" clId="{3073046F-62C1-40B8-82B4-82627AC6A32F}" dt="2024-08-17T06:45:06.472" v="7" actId="21"/>
          <ac:spMkLst>
            <pc:docMk/>
            <pc:sldMk cId="875136995" sldId="344"/>
            <ac:spMk id="10" creationId="{86ED0734-C6B9-6A09-660D-0A4DBD0CC1EE}"/>
          </ac:spMkLst>
        </pc:spChg>
      </pc:sldChg>
      <pc:sldChg chg="addSp delSp modSp add mod">
        <pc:chgData name="Mark Roulston" userId="9ebbc10508224058" providerId="LiveId" clId="{3073046F-62C1-40B8-82B4-82627AC6A32F}" dt="2024-09-13T12:57:28.941" v="2793" actId="20577"/>
        <pc:sldMkLst>
          <pc:docMk/>
          <pc:sldMk cId="818220556" sldId="345"/>
        </pc:sldMkLst>
        <pc:spChg chg="del">
          <ac:chgData name="Mark Roulston" userId="9ebbc10508224058" providerId="LiveId" clId="{3073046F-62C1-40B8-82B4-82627AC6A32F}" dt="2024-09-07T06:58:00.956" v="357" actId="21"/>
          <ac:spMkLst>
            <pc:docMk/>
            <pc:sldMk cId="818220556" sldId="345"/>
            <ac:spMk id="2" creationId="{23AB2D07-6368-0D5B-7BEB-386442B14A2F}"/>
          </ac:spMkLst>
        </pc:spChg>
        <pc:spChg chg="add mod">
          <ac:chgData name="Mark Roulston" userId="9ebbc10508224058" providerId="LiveId" clId="{3073046F-62C1-40B8-82B4-82627AC6A32F}" dt="2024-09-13T12:57:28.941" v="2793" actId="20577"/>
          <ac:spMkLst>
            <pc:docMk/>
            <pc:sldMk cId="818220556" sldId="345"/>
            <ac:spMk id="3" creationId="{7ADB38C9-954B-F392-B297-969C77447C14}"/>
          </ac:spMkLst>
        </pc:spChg>
        <pc:spChg chg="mod">
          <ac:chgData name="Mark Roulston" userId="9ebbc10508224058" providerId="LiveId" clId="{3073046F-62C1-40B8-82B4-82627AC6A32F}" dt="2024-09-12T12:56:22.074" v="2319" actId="404"/>
          <ac:spMkLst>
            <pc:docMk/>
            <pc:sldMk cId="818220556" sldId="345"/>
            <ac:spMk id="6" creationId="{FDE49833-DF3C-1D6E-7C7B-7131B1310E86}"/>
          </ac:spMkLst>
        </pc:spChg>
        <pc:spChg chg="del">
          <ac:chgData name="Mark Roulston" userId="9ebbc10508224058" providerId="LiveId" clId="{3073046F-62C1-40B8-82B4-82627AC6A32F}" dt="2024-09-07T06:57:55.726" v="355" actId="21"/>
          <ac:spMkLst>
            <pc:docMk/>
            <pc:sldMk cId="818220556" sldId="345"/>
            <ac:spMk id="7" creationId="{C803D000-3AC9-753B-41B9-732FCF73D50C}"/>
          </ac:spMkLst>
        </pc:spChg>
        <pc:picChg chg="del">
          <ac:chgData name="Mark Roulston" userId="9ebbc10508224058" providerId="LiveId" clId="{3073046F-62C1-40B8-82B4-82627AC6A32F}" dt="2024-09-07T06:57:58.053" v="356" actId="21"/>
          <ac:picMkLst>
            <pc:docMk/>
            <pc:sldMk cId="818220556" sldId="345"/>
            <ac:picMk id="1026" creationId="{08F263E0-145A-981C-38A7-62F3719A8A17}"/>
          </ac:picMkLst>
        </pc:picChg>
      </pc:sldChg>
      <pc:sldChg chg="addSp delSp modSp add mod modShow">
        <pc:chgData name="Mark Roulston" userId="9ebbc10508224058" providerId="LiveId" clId="{3073046F-62C1-40B8-82B4-82627AC6A32F}" dt="2024-09-12T13:36:50.195" v="2715" actId="729"/>
        <pc:sldMkLst>
          <pc:docMk/>
          <pc:sldMk cId="2688709067" sldId="346"/>
        </pc:sldMkLst>
        <pc:spChg chg="add mod">
          <ac:chgData name="Mark Roulston" userId="9ebbc10508224058" providerId="LiveId" clId="{3073046F-62C1-40B8-82B4-82627AC6A32F}" dt="2024-09-12T12:58:50.386" v="2347" actId="20577"/>
          <ac:spMkLst>
            <pc:docMk/>
            <pc:sldMk cId="2688709067" sldId="346"/>
            <ac:spMk id="2" creationId="{3DE7100D-B86B-0B45-3A57-8E60C9345BD7}"/>
          </ac:spMkLst>
        </pc:spChg>
        <pc:spChg chg="del">
          <ac:chgData name="Mark Roulston" userId="9ebbc10508224058" providerId="LiveId" clId="{3073046F-62C1-40B8-82B4-82627AC6A32F}" dt="2024-09-12T08:25:25.466" v="855" actId="21"/>
          <ac:spMkLst>
            <pc:docMk/>
            <pc:sldMk cId="2688709067" sldId="346"/>
            <ac:spMk id="3" creationId="{74A33B63-AF20-4690-85B1-D716D54CBD5B}"/>
          </ac:spMkLst>
        </pc:spChg>
        <pc:spChg chg="del">
          <ac:chgData name="Mark Roulston" userId="9ebbc10508224058" providerId="LiveId" clId="{3073046F-62C1-40B8-82B4-82627AC6A32F}" dt="2024-09-12T08:25:22.338" v="854" actId="21"/>
          <ac:spMkLst>
            <pc:docMk/>
            <pc:sldMk cId="2688709067" sldId="346"/>
            <ac:spMk id="11" creationId="{251F9D33-FC06-162A-90D3-FD3D14DC1371}"/>
          </ac:spMkLst>
        </pc:spChg>
        <pc:spChg chg="del">
          <ac:chgData name="Mark Roulston" userId="9ebbc10508224058" providerId="LiveId" clId="{3073046F-62C1-40B8-82B4-82627AC6A32F}" dt="2024-09-12T08:25:22.338" v="854" actId="21"/>
          <ac:spMkLst>
            <pc:docMk/>
            <pc:sldMk cId="2688709067" sldId="346"/>
            <ac:spMk id="12" creationId="{95C4ABAC-C96F-B79F-A0C7-8B598E1E7F5C}"/>
          </ac:spMkLst>
        </pc:spChg>
        <pc:spChg chg="del">
          <ac:chgData name="Mark Roulston" userId="9ebbc10508224058" providerId="LiveId" clId="{3073046F-62C1-40B8-82B4-82627AC6A32F}" dt="2024-09-12T08:25:22.338" v="854" actId="21"/>
          <ac:spMkLst>
            <pc:docMk/>
            <pc:sldMk cId="2688709067" sldId="346"/>
            <ac:spMk id="14" creationId="{7D1F7062-DC8A-3E8F-78FC-E455D43F270B}"/>
          </ac:spMkLst>
        </pc:spChg>
        <pc:spChg chg="del">
          <ac:chgData name="Mark Roulston" userId="9ebbc10508224058" providerId="LiveId" clId="{3073046F-62C1-40B8-82B4-82627AC6A32F}" dt="2024-09-12T08:25:18.780" v="853" actId="21"/>
          <ac:spMkLst>
            <pc:docMk/>
            <pc:sldMk cId="2688709067" sldId="346"/>
            <ac:spMk id="15" creationId="{6BDCD88B-FDD3-B125-8C4A-E93720165DD5}"/>
          </ac:spMkLst>
        </pc:spChg>
        <pc:spChg chg="del">
          <ac:chgData name="Mark Roulston" userId="9ebbc10508224058" providerId="LiveId" clId="{3073046F-62C1-40B8-82B4-82627AC6A32F}" dt="2024-09-12T08:25:22.338" v="854" actId="21"/>
          <ac:spMkLst>
            <pc:docMk/>
            <pc:sldMk cId="2688709067" sldId="346"/>
            <ac:spMk id="31" creationId="{612266F7-4758-E749-520B-E451F4335636}"/>
          </ac:spMkLst>
        </pc:spChg>
        <pc:spChg chg="del">
          <ac:chgData name="Mark Roulston" userId="9ebbc10508224058" providerId="LiveId" clId="{3073046F-62C1-40B8-82B4-82627AC6A32F}" dt="2024-09-12T08:25:22.338" v="854" actId="21"/>
          <ac:spMkLst>
            <pc:docMk/>
            <pc:sldMk cId="2688709067" sldId="346"/>
            <ac:spMk id="39" creationId="{DEDB9B62-F83B-D3F8-2145-9D2183D80034}"/>
          </ac:spMkLst>
        </pc:spChg>
        <pc:spChg chg="del">
          <ac:chgData name="Mark Roulston" userId="9ebbc10508224058" providerId="LiveId" clId="{3073046F-62C1-40B8-82B4-82627AC6A32F}" dt="2024-09-12T08:25:18.780" v="853" actId="21"/>
          <ac:spMkLst>
            <pc:docMk/>
            <pc:sldMk cId="2688709067" sldId="346"/>
            <ac:spMk id="40" creationId="{FB38C925-27CD-49E3-C44D-6BB499CEA526}"/>
          </ac:spMkLst>
        </pc:spChg>
        <pc:spChg chg="del">
          <ac:chgData name="Mark Roulston" userId="9ebbc10508224058" providerId="LiveId" clId="{3073046F-62C1-40B8-82B4-82627AC6A32F}" dt="2024-09-12T08:25:18.780" v="853" actId="21"/>
          <ac:spMkLst>
            <pc:docMk/>
            <pc:sldMk cId="2688709067" sldId="346"/>
            <ac:spMk id="43" creationId="{4CCE39E4-C8F1-9B59-0C69-AE818B4B2626}"/>
          </ac:spMkLst>
        </pc:spChg>
        <pc:spChg chg="del">
          <ac:chgData name="Mark Roulston" userId="9ebbc10508224058" providerId="LiveId" clId="{3073046F-62C1-40B8-82B4-82627AC6A32F}" dt="2024-09-12T08:25:18.780" v="853" actId="21"/>
          <ac:spMkLst>
            <pc:docMk/>
            <pc:sldMk cId="2688709067" sldId="346"/>
            <ac:spMk id="44" creationId="{5C830067-E3E5-EDB8-1466-79EE6C4106A4}"/>
          </ac:spMkLst>
        </pc:spChg>
        <pc:spChg chg="del">
          <ac:chgData name="Mark Roulston" userId="9ebbc10508224058" providerId="LiveId" clId="{3073046F-62C1-40B8-82B4-82627AC6A32F}" dt="2024-09-12T08:25:22.338" v="854" actId="21"/>
          <ac:spMkLst>
            <pc:docMk/>
            <pc:sldMk cId="2688709067" sldId="346"/>
            <ac:spMk id="45" creationId="{468D955F-FC89-C9A9-7E58-B878B7AA0C1F}"/>
          </ac:spMkLst>
        </pc:spChg>
        <pc:spChg chg="del">
          <ac:chgData name="Mark Roulston" userId="9ebbc10508224058" providerId="LiveId" clId="{3073046F-62C1-40B8-82B4-82627AC6A32F}" dt="2024-09-12T08:25:22.338" v="854" actId="21"/>
          <ac:spMkLst>
            <pc:docMk/>
            <pc:sldMk cId="2688709067" sldId="346"/>
            <ac:spMk id="46" creationId="{D23ED422-D0D1-0F2A-0342-0B22CF23DF20}"/>
          </ac:spMkLst>
        </pc:spChg>
        <pc:spChg chg="del">
          <ac:chgData name="Mark Roulston" userId="9ebbc10508224058" providerId="LiveId" clId="{3073046F-62C1-40B8-82B4-82627AC6A32F}" dt="2024-09-12T08:25:22.338" v="854" actId="21"/>
          <ac:spMkLst>
            <pc:docMk/>
            <pc:sldMk cId="2688709067" sldId="346"/>
            <ac:spMk id="49" creationId="{B29404BC-6211-1005-DDAD-DA7665BE5213}"/>
          </ac:spMkLst>
        </pc:spChg>
        <pc:spChg chg="del">
          <ac:chgData name="Mark Roulston" userId="9ebbc10508224058" providerId="LiveId" clId="{3073046F-62C1-40B8-82B4-82627AC6A32F}" dt="2024-09-12T08:25:22.338" v="854" actId="21"/>
          <ac:spMkLst>
            <pc:docMk/>
            <pc:sldMk cId="2688709067" sldId="346"/>
            <ac:spMk id="50" creationId="{B9932B83-6F83-E2F8-92B9-D6B704F3AE43}"/>
          </ac:spMkLst>
        </pc:spChg>
        <pc:spChg chg="del">
          <ac:chgData name="Mark Roulston" userId="9ebbc10508224058" providerId="LiveId" clId="{3073046F-62C1-40B8-82B4-82627AC6A32F}" dt="2024-09-12T08:25:18.780" v="853" actId="21"/>
          <ac:spMkLst>
            <pc:docMk/>
            <pc:sldMk cId="2688709067" sldId="346"/>
            <ac:spMk id="55" creationId="{5C29913A-6A58-A0A7-2225-0F986728337D}"/>
          </ac:spMkLst>
        </pc:spChg>
        <pc:spChg chg="del">
          <ac:chgData name="Mark Roulston" userId="9ebbc10508224058" providerId="LiveId" clId="{3073046F-62C1-40B8-82B4-82627AC6A32F}" dt="2024-09-12T08:25:25.466" v="855" actId="21"/>
          <ac:spMkLst>
            <pc:docMk/>
            <pc:sldMk cId="2688709067" sldId="346"/>
            <ac:spMk id="56" creationId="{EF0C505B-C6B9-0418-95D4-FDF838CFD49E}"/>
          </ac:spMkLst>
        </pc:spChg>
        <pc:spChg chg="del">
          <ac:chgData name="Mark Roulston" userId="9ebbc10508224058" providerId="LiveId" clId="{3073046F-62C1-40B8-82B4-82627AC6A32F}" dt="2024-09-12T08:25:25.466" v="855" actId="21"/>
          <ac:spMkLst>
            <pc:docMk/>
            <pc:sldMk cId="2688709067" sldId="346"/>
            <ac:spMk id="57" creationId="{A40EE32D-0070-A993-3871-DEA01F8F6110}"/>
          </ac:spMkLst>
        </pc:spChg>
        <pc:spChg chg="mod">
          <ac:chgData name="Mark Roulston" userId="9ebbc10508224058" providerId="LiveId" clId="{3073046F-62C1-40B8-82B4-82627AC6A32F}" dt="2024-09-12T09:48:03.056" v="2177" actId="14100"/>
          <ac:spMkLst>
            <pc:docMk/>
            <pc:sldMk cId="2688709067" sldId="346"/>
            <ac:spMk id="60" creationId="{500A27A5-C6F4-763E-3A06-02208AA79C7D}"/>
          </ac:spMkLst>
        </pc:spChg>
        <pc:spChg chg="del">
          <ac:chgData name="Mark Roulston" userId="9ebbc10508224058" providerId="LiveId" clId="{3073046F-62C1-40B8-82B4-82627AC6A32F}" dt="2024-09-12T08:25:22.338" v="854" actId="21"/>
          <ac:spMkLst>
            <pc:docMk/>
            <pc:sldMk cId="2688709067" sldId="346"/>
            <ac:spMk id="61" creationId="{6D3706E8-67F1-86EC-8B39-77F1F5052227}"/>
          </ac:spMkLst>
        </pc:spChg>
        <pc:picChg chg="del">
          <ac:chgData name="Mark Roulston" userId="9ebbc10508224058" providerId="LiveId" clId="{3073046F-62C1-40B8-82B4-82627AC6A32F}" dt="2024-09-12T08:25:22.338" v="854" actId="21"/>
          <ac:picMkLst>
            <pc:docMk/>
            <pc:sldMk cId="2688709067" sldId="346"/>
            <ac:picMk id="10" creationId="{C0AD4F09-9471-6F06-F06D-8E3D07DA0F5D}"/>
          </ac:picMkLst>
        </pc:picChg>
        <pc:picChg chg="del">
          <ac:chgData name="Mark Roulston" userId="9ebbc10508224058" providerId="LiveId" clId="{3073046F-62C1-40B8-82B4-82627AC6A32F}" dt="2024-09-12T08:25:22.338" v="854" actId="21"/>
          <ac:picMkLst>
            <pc:docMk/>
            <pc:sldMk cId="2688709067" sldId="346"/>
            <ac:picMk id="17" creationId="{D3726E4D-91D4-C80F-272B-1588AF167BFB}"/>
          </ac:picMkLst>
        </pc:picChg>
        <pc:picChg chg="del">
          <ac:chgData name="Mark Roulston" userId="9ebbc10508224058" providerId="LiveId" clId="{3073046F-62C1-40B8-82B4-82627AC6A32F}" dt="2024-09-12T08:25:18.780" v="853" actId="21"/>
          <ac:picMkLst>
            <pc:docMk/>
            <pc:sldMk cId="2688709067" sldId="346"/>
            <ac:picMk id="24" creationId="{7382492F-CFFF-D31F-5E70-CD2F969D40F1}"/>
          </ac:picMkLst>
        </pc:picChg>
        <pc:picChg chg="del">
          <ac:chgData name="Mark Roulston" userId="9ebbc10508224058" providerId="LiveId" clId="{3073046F-62C1-40B8-82B4-82627AC6A32F}" dt="2024-09-12T08:25:18.780" v="853" actId="21"/>
          <ac:picMkLst>
            <pc:docMk/>
            <pc:sldMk cId="2688709067" sldId="346"/>
            <ac:picMk id="25" creationId="{80B08ABF-9915-CEA1-EA7D-847430985FB9}"/>
          </ac:picMkLst>
        </pc:picChg>
        <pc:picChg chg="del">
          <ac:chgData name="Mark Roulston" userId="9ebbc10508224058" providerId="LiveId" clId="{3073046F-62C1-40B8-82B4-82627AC6A32F}" dt="2024-09-12T08:25:18.780" v="853" actId="21"/>
          <ac:picMkLst>
            <pc:docMk/>
            <pc:sldMk cId="2688709067" sldId="346"/>
            <ac:picMk id="33" creationId="{119107DD-A593-85CF-A865-7F08CA13EFC5}"/>
          </ac:picMkLst>
        </pc:picChg>
        <pc:picChg chg="del">
          <ac:chgData name="Mark Roulston" userId="9ebbc10508224058" providerId="LiveId" clId="{3073046F-62C1-40B8-82B4-82627AC6A32F}" dt="2024-09-12T08:25:18.780" v="853" actId="21"/>
          <ac:picMkLst>
            <pc:docMk/>
            <pc:sldMk cId="2688709067" sldId="346"/>
            <ac:picMk id="35" creationId="{84EDBD93-33EB-A91A-D7D9-7841F1CF603F}"/>
          </ac:picMkLst>
        </pc:picChg>
        <pc:picChg chg="del">
          <ac:chgData name="Mark Roulston" userId="9ebbc10508224058" providerId="LiveId" clId="{3073046F-62C1-40B8-82B4-82627AC6A32F}" dt="2024-09-12T08:25:18.780" v="853" actId="21"/>
          <ac:picMkLst>
            <pc:docMk/>
            <pc:sldMk cId="2688709067" sldId="346"/>
            <ac:picMk id="42" creationId="{D2D6009C-6AA1-EE00-D61B-E2E05471D1AD}"/>
          </ac:picMkLst>
        </pc:picChg>
        <pc:picChg chg="del">
          <ac:chgData name="Mark Roulston" userId="9ebbc10508224058" providerId="LiveId" clId="{3073046F-62C1-40B8-82B4-82627AC6A32F}" dt="2024-09-12T08:25:22.338" v="854" actId="21"/>
          <ac:picMkLst>
            <pc:docMk/>
            <pc:sldMk cId="2688709067" sldId="346"/>
            <ac:picMk id="48" creationId="{3E40982F-5567-1001-4DB6-865AE7F4BA73}"/>
          </ac:picMkLst>
        </pc:picChg>
        <pc:picChg chg="del">
          <ac:chgData name="Mark Roulston" userId="9ebbc10508224058" providerId="LiveId" clId="{3073046F-62C1-40B8-82B4-82627AC6A32F}" dt="2024-09-12T08:25:22.338" v="854" actId="21"/>
          <ac:picMkLst>
            <pc:docMk/>
            <pc:sldMk cId="2688709067" sldId="346"/>
            <ac:picMk id="51" creationId="{F5D9E078-6574-F0B1-272C-2D172FF1F2D7}"/>
          </ac:picMkLst>
        </pc:picChg>
        <pc:picChg chg="del">
          <ac:chgData name="Mark Roulston" userId="9ebbc10508224058" providerId="LiveId" clId="{3073046F-62C1-40B8-82B4-82627AC6A32F}" dt="2024-09-12T08:25:22.338" v="854" actId="21"/>
          <ac:picMkLst>
            <pc:docMk/>
            <pc:sldMk cId="2688709067" sldId="346"/>
            <ac:picMk id="52" creationId="{0F7266A3-97F5-7066-BDD6-F4BA6A032658}"/>
          </ac:picMkLst>
        </pc:picChg>
        <pc:picChg chg="del">
          <ac:chgData name="Mark Roulston" userId="9ebbc10508224058" providerId="LiveId" clId="{3073046F-62C1-40B8-82B4-82627AC6A32F}" dt="2024-09-12T08:25:25.466" v="855" actId="21"/>
          <ac:picMkLst>
            <pc:docMk/>
            <pc:sldMk cId="2688709067" sldId="346"/>
            <ac:picMk id="54" creationId="{3622E9BC-4A20-52A7-82AE-DB3BA85E4FD8}"/>
          </ac:picMkLst>
        </pc:picChg>
        <pc:picChg chg="del">
          <ac:chgData name="Mark Roulston" userId="9ebbc10508224058" providerId="LiveId" clId="{3073046F-62C1-40B8-82B4-82627AC6A32F}" dt="2024-09-12T08:25:18.780" v="853" actId="21"/>
          <ac:picMkLst>
            <pc:docMk/>
            <pc:sldMk cId="2688709067" sldId="346"/>
            <ac:picMk id="59" creationId="{D66E7B92-3355-D5A8-93CC-50EA6BE537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B61A5EBF-98E3-4A69-9655-89E46CED0D8A}" type="datetimeFigureOut">
              <a:rPr lang="en-GB" smtClean="0"/>
              <a:t>17/09/2024</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9D1EFFE5-10D5-411A-83EB-65F4166CFC3A}" type="slidenum">
              <a:rPr lang="en-GB" smtClean="0"/>
              <a:t>‹#›</a:t>
            </a:fld>
            <a:endParaRPr lang="en-GB"/>
          </a:p>
        </p:txBody>
      </p:sp>
    </p:spTree>
    <p:extLst>
      <p:ext uri="{BB962C8B-B14F-4D97-AF65-F5344CB8AC3E}">
        <p14:creationId xmlns:p14="http://schemas.microsoft.com/office/powerpoint/2010/main" val="243888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3</a:t>
            </a:fld>
            <a:endParaRPr lang="en-GB"/>
          </a:p>
        </p:txBody>
      </p:sp>
    </p:spTree>
    <p:extLst>
      <p:ext uri="{BB962C8B-B14F-4D97-AF65-F5344CB8AC3E}">
        <p14:creationId xmlns:p14="http://schemas.microsoft.com/office/powerpoint/2010/main" val="1794233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15</a:t>
            </a:fld>
            <a:endParaRPr lang="en-GB"/>
          </a:p>
        </p:txBody>
      </p:sp>
    </p:spTree>
    <p:extLst>
      <p:ext uri="{BB962C8B-B14F-4D97-AF65-F5344CB8AC3E}">
        <p14:creationId xmlns:p14="http://schemas.microsoft.com/office/powerpoint/2010/main" val="217833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16</a:t>
            </a:fld>
            <a:endParaRPr lang="en-GB"/>
          </a:p>
        </p:txBody>
      </p:sp>
    </p:spTree>
    <p:extLst>
      <p:ext uri="{BB962C8B-B14F-4D97-AF65-F5344CB8AC3E}">
        <p14:creationId xmlns:p14="http://schemas.microsoft.com/office/powerpoint/2010/main" val="307135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a:t>
            </a:r>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17</a:t>
            </a:fld>
            <a:endParaRPr lang="en-GB"/>
          </a:p>
        </p:txBody>
      </p:sp>
    </p:spTree>
    <p:extLst>
      <p:ext uri="{BB962C8B-B14F-4D97-AF65-F5344CB8AC3E}">
        <p14:creationId xmlns:p14="http://schemas.microsoft.com/office/powerpoint/2010/main" val="196891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18</a:t>
            </a:fld>
            <a:endParaRPr lang="en-GB"/>
          </a:p>
        </p:txBody>
      </p:sp>
    </p:spTree>
    <p:extLst>
      <p:ext uri="{BB962C8B-B14F-4D97-AF65-F5344CB8AC3E}">
        <p14:creationId xmlns:p14="http://schemas.microsoft.com/office/powerpoint/2010/main" val="2123679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19</a:t>
            </a:fld>
            <a:endParaRPr lang="en-GB"/>
          </a:p>
        </p:txBody>
      </p:sp>
    </p:spTree>
    <p:extLst>
      <p:ext uri="{BB962C8B-B14F-4D97-AF65-F5344CB8AC3E}">
        <p14:creationId xmlns:p14="http://schemas.microsoft.com/office/powerpoint/2010/main" val="397339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a:t>
            </a:r>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20</a:t>
            </a:fld>
            <a:endParaRPr lang="en-GB"/>
          </a:p>
        </p:txBody>
      </p:sp>
    </p:spTree>
    <p:extLst>
      <p:ext uri="{BB962C8B-B14F-4D97-AF65-F5344CB8AC3E}">
        <p14:creationId xmlns:p14="http://schemas.microsoft.com/office/powerpoint/2010/main" val="406916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4</a:t>
            </a:fld>
            <a:endParaRPr lang="en-GB"/>
          </a:p>
        </p:txBody>
      </p:sp>
    </p:spTree>
    <p:extLst>
      <p:ext uri="{BB962C8B-B14F-4D97-AF65-F5344CB8AC3E}">
        <p14:creationId xmlns:p14="http://schemas.microsoft.com/office/powerpoint/2010/main" val="285158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5</a:t>
            </a:fld>
            <a:endParaRPr lang="en-GB"/>
          </a:p>
        </p:txBody>
      </p:sp>
    </p:spTree>
    <p:extLst>
      <p:ext uri="{BB962C8B-B14F-4D97-AF65-F5344CB8AC3E}">
        <p14:creationId xmlns:p14="http://schemas.microsoft.com/office/powerpoint/2010/main" val="414072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6</a:t>
            </a:fld>
            <a:endParaRPr lang="en-GB"/>
          </a:p>
        </p:txBody>
      </p:sp>
    </p:spTree>
    <p:extLst>
      <p:ext uri="{BB962C8B-B14F-4D97-AF65-F5344CB8AC3E}">
        <p14:creationId xmlns:p14="http://schemas.microsoft.com/office/powerpoint/2010/main" val="204821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7</a:t>
            </a:fld>
            <a:endParaRPr lang="en-GB"/>
          </a:p>
        </p:txBody>
      </p:sp>
    </p:spTree>
    <p:extLst>
      <p:ext uri="{BB962C8B-B14F-4D97-AF65-F5344CB8AC3E}">
        <p14:creationId xmlns:p14="http://schemas.microsoft.com/office/powerpoint/2010/main" val="1741133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8</a:t>
            </a:fld>
            <a:endParaRPr lang="en-GB"/>
          </a:p>
        </p:txBody>
      </p:sp>
    </p:spTree>
    <p:extLst>
      <p:ext uri="{BB962C8B-B14F-4D97-AF65-F5344CB8AC3E}">
        <p14:creationId xmlns:p14="http://schemas.microsoft.com/office/powerpoint/2010/main" val="97593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9</a:t>
            </a:fld>
            <a:endParaRPr lang="en-GB"/>
          </a:p>
        </p:txBody>
      </p:sp>
    </p:spTree>
    <p:extLst>
      <p:ext uri="{BB962C8B-B14F-4D97-AF65-F5344CB8AC3E}">
        <p14:creationId xmlns:p14="http://schemas.microsoft.com/office/powerpoint/2010/main" val="310754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a:t>
            </a:r>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11</a:t>
            </a:fld>
            <a:endParaRPr lang="en-GB"/>
          </a:p>
        </p:txBody>
      </p:sp>
    </p:spTree>
    <p:extLst>
      <p:ext uri="{BB962C8B-B14F-4D97-AF65-F5344CB8AC3E}">
        <p14:creationId xmlns:p14="http://schemas.microsoft.com/office/powerpoint/2010/main" val="5961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a:t>
            </a:r>
            <a:endParaRPr lang="en-GB" dirty="0"/>
          </a:p>
        </p:txBody>
      </p:sp>
      <p:sp>
        <p:nvSpPr>
          <p:cNvPr id="4" name="Slide Number Placeholder 3"/>
          <p:cNvSpPr>
            <a:spLocks noGrp="1"/>
          </p:cNvSpPr>
          <p:nvPr>
            <p:ph type="sldNum" sz="quarter" idx="5"/>
          </p:nvPr>
        </p:nvSpPr>
        <p:spPr/>
        <p:txBody>
          <a:bodyPr/>
          <a:lstStyle/>
          <a:p>
            <a:fld id="{9D1EFFE5-10D5-411A-83EB-65F4166CFC3A}" type="slidenum">
              <a:rPr lang="en-GB" smtClean="0"/>
              <a:t>12</a:t>
            </a:fld>
            <a:endParaRPr lang="en-GB"/>
          </a:p>
        </p:txBody>
      </p:sp>
    </p:spTree>
    <p:extLst>
      <p:ext uri="{BB962C8B-B14F-4D97-AF65-F5344CB8AC3E}">
        <p14:creationId xmlns:p14="http://schemas.microsoft.com/office/powerpoint/2010/main" val="1985095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EB49-01E4-429E-9392-806C6599AC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F9C277-8BB8-4DF8-BE59-C3F39EE0E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3EC0E4-149F-422E-B786-F8FA8A2BA5CF}"/>
              </a:ext>
            </a:extLst>
          </p:cNvPr>
          <p:cNvSpPr>
            <a:spLocks noGrp="1"/>
          </p:cNvSpPr>
          <p:nvPr>
            <p:ph type="dt" sz="half" idx="10"/>
          </p:nvPr>
        </p:nvSpPr>
        <p:spPr/>
        <p:txBody>
          <a:bodyPr/>
          <a:lstStyle/>
          <a:p>
            <a:fld id="{24C8A454-A216-4B67-AA14-5D322E94D624}" type="datetime1">
              <a:rPr lang="en-GB" smtClean="0"/>
              <a:t>17/09/2024</a:t>
            </a:fld>
            <a:endParaRPr lang="en-GB"/>
          </a:p>
        </p:txBody>
      </p:sp>
      <p:sp>
        <p:nvSpPr>
          <p:cNvPr id="5" name="Footer Placeholder 4">
            <a:extLst>
              <a:ext uri="{FF2B5EF4-FFF2-40B4-BE49-F238E27FC236}">
                <a16:creationId xmlns:a16="http://schemas.microsoft.com/office/drawing/2014/main" id="{9C8758DA-9F31-4483-AFCE-35B6E4BF5BA9}"/>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A421E909-8D97-4454-94B7-26F2E1DD8556}"/>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363771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3BA0-F553-4332-BB2D-CF1D8A1AED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DFE528-034F-4F22-B456-7059CAC46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7A904-FAED-4942-B9B5-DDF424622CCB}"/>
              </a:ext>
            </a:extLst>
          </p:cNvPr>
          <p:cNvSpPr>
            <a:spLocks noGrp="1"/>
          </p:cNvSpPr>
          <p:nvPr>
            <p:ph type="dt" sz="half" idx="10"/>
          </p:nvPr>
        </p:nvSpPr>
        <p:spPr/>
        <p:txBody>
          <a:bodyPr/>
          <a:lstStyle/>
          <a:p>
            <a:fld id="{40C67C4B-F5FE-4BA3-BF0C-A2E6CB7BAAFB}" type="datetime1">
              <a:rPr lang="en-GB" smtClean="0"/>
              <a:t>17/09/2024</a:t>
            </a:fld>
            <a:endParaRPr lang="en-GB"/>
          </a:p>
        </p:txBody>
      </p:sp>
      <p:sp>
        <p:nvSpPr>
          <p:cNvPr id="5" name="Footer Placeholder 4">
            <a:extLst>
              <a:ext uri="{FF2B5EF4-FFF2-40B4-BE49-F238E27FC236}">
                <a16:creationId xmlns:a16="http://schemas.microsoft.com/office/drawing/2014/main" id="{9636D585-3CDB-45F3-90DB-596C5DBFB103}"/>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683A0666-83DD-4D67-A2F9-6449B7E82D1E}"/>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24639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7D098D-1E3B-49E6-9D1D-F962490B81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6EE096-B889-40F7-8AE0-CDFAA0BB2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C55636-62C7-4FC5-A803-CF0A9CB70FA9}"/>
              </a:ext>
            </a:extLst>
          </p:cNvPr>
          <p:cNvSpPr>
            <a:spLocks noGrp="1"/>
          </p:cNvSpPr>
          <p:nvPr>
            <p:ph type="dt" sz="half" idx="10"/>
          </p:nvPr>
        </p:nvSpPr>
        <p:spPr/>
        <p:txBody>
          <a:bodyPr/>
          <a:lstStyle/>
          <a:p>
            <a:fld id="{F0B1A259-9EDA-4038-8522-2E77C0840690}" type="datetime1">
              <a:rPr lang="en-GB" smtClean="0"/>
              <a:t>17/09/2024</a:t>
            </a:fld>
            <a:endParaRPr lang="en-GB"/>
          </a:p>
        </p:txBody>
      </p:sp>
      <p:sp>
        <p:nvSpPr>
          <p:cNvPr id="5" name="Footer Placeholder 4">
            <a:extLst>
              <a:ext uri="{FF2B5EF4-FFF2-40B4-BE49-F238E27FC236}">
                <a16:creationId xmlns:a16="http://schemas.microsoft.com/office/drawing/2014/main" id="{8FE3DF50-93BE-402E-A2EA-9C242469BA58}"/>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300A7848-1463-4B46-8B16-08F4FEA76575}"/>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59483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B450-0E91-4A51-87D4-29845371FD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ACF23B-05E5-46ED-8F12-DF45AE928F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D758A6-6BE1-48A8-A3C9-A9C5F9DDBC60}"/>
              </a:ext>
            </a:extLst>
          </p:cNvPr>
          <p:cNvSpPr>
            <a:spLocks noGrp="1"/>
          </p:cNvSpPr>
          <p:nvPr>
            <p:ph type="dt" sz="half" idx="10"/>
          </p:nvPr>
        </p:nvSpPr>
        <p:spPr/>
        <p:txBody>
          <a:bodyPr/>
          <a:lstStyle/>
          <a:p>
            <a:fld id="{1C08F385-5D1D-4370-A511-A91D9BAA8216}" type="datetime1">
              <a:rPr lang="en-GB" smtClean="0"/>
              <a:t>17/09/2024</a:t>
            </a:fld>
            <a:endParaRPr lang="en-GB"/>
          </a:p>
        </p:txBody>
      </p:sp>
      <p:sp>
        <p:nvSpPr>
          <p:cNvPr id="5" name="Footer Placeholder 4">
            <a:extLst>
              <a:ext uri="{FF2B5EF4-FFF2-40B4-BE49-F238E27FC236}">
                <a16:creationId xmlns:a16="http://schemas.microsoft.com/office/drawing/2014/main" id="{29CCF8C7-22E0-459F-BC3F-00317E118DD8}"/>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885FFAEA-5D88-49FB-B087-FB14992AF8F9}"/>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723912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D4A5-5882-4D6F-B62D-1273F21517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0E9AE7-DDE5-45EC-AE46-6E0E1DEF2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DBB0C-F551-4925-B8D9-2F39213874C5}"/>
              </a:ext>
            </a:extLst>
          </p:cNvPr>
          <p:cNvSpPr>
            <a:spLocks noGrp="1"/>
          </p:cNvSpPr>
          <p:nvPr>
            <p:ph type="dt" sz="half" idx="10"/>
          </p:nvPr>
        </p:nvSpPr>
        <p:spPr/>
        <p:txBody>
          <a:bodyPr/>
          <a:lstStyle/>
          <a:p>
            <a:fld id="{DA6B9EEF-9349-4ACC-8644-A525C779E36F}" type="datetime1">
              <a:rPr lang="en-GB" smtClean="0"/>
              <a:t>17/09/2024</a:t>
            </a:fld>
            <a:endParaRPr lang="en-GB"/>
          </a:p>
        </p:txBody>
      </p:sp>
      <p:sp>
        <p:nvSpPr>
          <p:cNvPr id="5" name="Footer Placeholder 4">
            <a:extLst>
              <a:ext uri="{FF2B5EF4-FFF2-40B4-BE49-F238E27FC236}">
                <a16:creationId xmlns:a16="http://schemas.microsoft.com/office/drawing/2014/main" id="{747E1013-2BEF-4BE8-9EBD-F48908870FF9}"/>
              </a:ext>
            </a:extLst>
          </p:cNvPr>
          <p:cNvSpPr>
            <a:spLocks noGrp="1"/>
          </p:cNvSpPr>
          <p:nvPr>
            <p:ph type="ftr" sz="quarter" idx="11"/>
          </p:nvPr>
        </p:nvSpPr>
        <p:spPr/>
        <p:txBody>
          <a:body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067D3072-7BE9-4902-8E93-C713A22E769E}"/>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141809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5195-22D9-4973-BE9F-93D1849607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3666E3-4089-4883-A3CC-CFEE3CDF85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0265D7-23E6-4EB5-84A3-BE2AA7EBFF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CB209B-B0DF-43A0-95EA-D31780BCAA58}"/>
              </a:ext>
            </a:extLst>
          </p:cNvPr>
          <p:cNvSpPr>
            <a:spLocks noGrp="1"/>
          </p:cNvSpPr>
          <p:nvPr>
            <p:ph type="dt" sz="half" idx="10"/>
          </p:nvPr>
        </p:nvSpPr>
        <p:spPr/>
        <p:txBody>
          <a:bodyPr/>
          <a:lstStyle/>
          <a:p>
            <a:fld id="{5F774452-749C-4246-8874-0DD690CD5867}" type="datetime1">
              <a:rPr lang="en-GB" smtClean="0"/>
              <a:t>17/09/2024</a:t>
            </a:fld>
            <a:endParaRPr lang="en-GB"/>
          </a:p>
        </p:txBody>
      </p:sp>
      <p:sp>
        <p:nvSpPr>
          <p:cNvPr id="6" name="Footer Placeholder 5">
            <a:extLst>
              <a:ext uri="{FF2B5EF4-FFF2-40B4-BE49-F238E27FC236}">
                <a16:creationId xmlns:a16="http://schemas.microsoft.com/office/drawing/2014/main" id="{76EF8AFF-58D1-419D-A14F-E06FC3B91327}"/>
              </a:ext>
            </a:extLst>
          </p:cNvPr>
          <p:cNvSpPr>
            <a:spLocks noGrp="1"/>
          </p:cNvSpPr>
          <p:nvPr>
            <p:ph type="ftr" sz="quarter" idx="11"/>
          </p:nvPr>
        </p:nvSpPr>
        <p:spPr/>
        <p:txBody>
          <a:bodyPr/>
          <a:lstStyle/>
          <a:p>
            <a:r>
              <a:rPr lang="en-US"/>
              <a:t>CRUCIAL: Expert prediction markets for climate risk</a:t>
            </a:r>
            <a:endParaRPr lang="en-GB"/>
          </a:p>
        </p:txBody>
      </p:sp>
      <p:sp>
        <p:nvSpPr>
          <p:cNvPr id="7" name="Slide Number Placeholder 6">
            <a:extLst>
              <a:ext uri="{FF2B5EF4-FFF2-40B4-BE49-F238E27FC236}">
                <a16:creationId xmlns:a16="http://schemas.microsoft.com/office/drawing/2014/main" id="{244C0C01-F9B1-401A-9649-680F743715D6}"/>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7077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8B2A-D180-42F0-90BA-9C476CD577D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9D87D0-0DCB-4AF8-9054-B67D5C2912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F8499A-4497-4109-8B05-AF44913BFA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C976B9-5318-4E77-A999-1BEA96AB0B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2325A1-6C5D-4B2D-8E9B-07B157581A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CA94B1B-9AEA-49B6-A769-3FD25134D344}"/>
              </a:ext>
            </a:extLst>
          </p:cNvPr>
          <p:cNvSpPr>
            <a:spLocks noGrp="1"/>
          </p:cNvSpPr>
          <p:nvPr>
            <p:ph type="dt" sz="half" idx="10"/>
          </p:nvPr>
        </p:nvSpPr>
        <p:spPr/>
        <p:txBody>
          <a:bodyPr/>
          <a:lstStyle/>
          <a:p>
            <a:fld id="{D4E69273-9542-4C90-9558-2B9538C8295E}" type="datetime1">
              <a:rPr lang="en-GB" smtClean="0"/>
              <a:t>17/09/2024</a:t>
            </a:fld>
            <a:endParaRPr lang="en-GB"/>
          </a:p>
        </p:txBody>
      </p:sp>
      <p:sp>
        <p:nvSpPr>
          <p:cNvPr id="8" name="Footer Placeholder 7">
            <a:extLst>
              <a:ext uri="{FF2B5EF4-FFF2-40B4-BE49-F238E27FC236}">
                <a16:creationId xmlns:a16="http://schemas.microsoft.com/office/drawing/2014/main" id="{6F20142F-BCCB-4E7B-BC62-1B1231AD4131}"/>
              </a:ext>
            </a:extLst>
          </p:cNvPr>
          <p:cNvSpPr>
            <a:spLocks noGrp="1"/>
          </p:cNvSpPr>
          <p:nvPr>
            <p:ph type="ftr" sz="quarter" idx="11"/>
          </p:nvPr>
        </p:nvSpPr>
        <p:spPr/>
        <p:txBody>
          <a:bodyPr/>
          <a:lstStyle/>
          <a:p>
            <a:r>
              <a:rPr lang="en-US"/>
              <a:t>CRUCIAL: Expert prediction markets for climate risk</a:t>
            </a:r>
            <a:endParaRPr lang="en-GB"/>
          </a:p>
        </p:txBody>
      </p:sp>
      <p:sp>
        <p:nvSpPr>
          <p:cNvPr id="9" name="Slide Number Placeholder 8">
            <a:extLst>
              <a:ext uri="{FF2B5EF4-FFF2-40B4-BE49-F238E27FC236}">
                <a16:creationId xmlns:a16="http://schemas.microsoft.com/office/drawing/2014/main" id="{989AA1F1-301F-4EAC-9F4A-F624869013D5}"/>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450991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076F-EAD6-495D-A441-B9E1222707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0D3C6F-BB1F-4FC9-8C47-C204CD399A1A}"/>
              </a:ext>
            </a:extLst>
          </p:cNvPr>
          <p:cNvSpPr>
            <a:spLocks noGrp="1"/>
          </p:cNvSpPr>
          <p:nvPr>
            <p:ph type="dt" sz="half" idx="10"/>
          </p:nvPr>
        </p:nvSpPr>
        <p:spPr/>
        <p:txBody>
          <a:bodyPr/>
          <a:lstStyle/>
          <a:p>
            <a:fld id="{1E52D97D-142F-423F-8ABC-6F20E2CE163C}" type="datetime1">
              <a:rPr lang="en-GB" smtClean="0"/>
              <a:t>17/09/2024</a:t>
            </a:fld>
            <a:endParaRPr lang="en-GB"/>
          </a:p>
        </p:txBody>
      </p:sp>
      <p:sp>
        <p:nvSpPr>
          <p:cNvPr id="4" name="Footer Placeholder 3">
            <a:extLst>
              <a:ext uri="{FF2B5EF4-FFF2-40B4-BE49-F238E27FC236}">
                <a16:creationId xmlns:a16="http://schemas.microsoft.com/office/drawing/2014/main" id="{5AE0171E-B475-46A8-963E-491F1741A913}"/>
              </a:ext>
            </a:extLst>
          </p:cNvPr>
          <p:cNvSpPr>
            <a:spLocks noGrp="1"/>
          </p:cNvSpPr>
          <p:nvPr>
            <p:ph type="ftr" sz="quarter" idx="11"/>
          </p:nvPr>
        </p:nvSpPr>
        <p:spPr/>
        <p:txBody>
          <a:bodyPr/>
          <a:lstStyle/>
          <a:p>
            <a:r>
              <a:rPr lang="en-US"/>
              <a:t>CRUCIAL: Expert prediction markets for climate risk</a:t>
            </a:r>
            <a:endParaRPr lang="en-GB"/>
          </a:p>
        </p:txBody>
      </p:sp>
      <p:sp>
        <p:nvSpPr>
          <p:cNvPr id="5" name="Slide Number Placeholder 4">
            <a:extLst>
              <a:ext uri="{FF2B5EF4-FFF2-40B4-BE49-F238E27FC236}">
                <a16:creationId xmlns:a16="http://schemas.microsoft.com/office/drawing/2014/main" id="{CADCF03C-E3FB-489B-9CB8-5559FD53814D}"/>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327617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99BA2-E3CF-40AC-B98D-F1227C2AFBBB}"/>
              </a:ext>
            </a:extLst>
          </p:cNvPr>
          <p:cNvSpPr>
            <a:spLocks noGrp="1"/>
          </p:cNvSpPr>
          <p:nvPr>
            <p:ph type="dt" sz="half" idx="10"/>
          </p:nvPr>
        </p:nvSpPr>
        <p:spPr/>
        <p:txBody>
          <a:bodyPr/>
          <a:lstStyle/>
          <a:p>
            <a:fld id="{0EB0B930-5307-455A-A008-E381F61E3508}" type="datetime1">
              <a:rPr lang="en-GB" smtClean="0"/>
              <a:t>17/09/2024</a:t>
            </a:fld>
            <a:endParaRPr lang="en-GB"/>
          </a:p>
        </p:txBody>
      </p:sp>
      <p:sp>
        <p:nvSpPr>
          <p:cNvPr id="3" name="Footer Placeholder 2">
            <a:extLst>
              <a:ext uri="{FF2B5EF4-FFF2-40B4-BE49-F238E27FC236}">
                <a16:creationId xmlns:a16="http://schemas.microsoft.com/office/drawing/2014/main" id="{FDD1559B-1357-40DC-84BC-8F935E9BE91E}"/>
              </a:ext>
            </a:extLst>
          </p:cNvPr>
          <p:cNvSpPr>
            <a:spLocks noGrp="1"/>
          </p:cNvSpPr>
          <p:nvPr>
            <p:ph type="ftr" sz="quarter" idx="11"/>
          </p:nvPr>
        </p:nvSpPr>
        <p:spPr/>
        <p:txBody>
          <a:bodyPr/>
          <a:lstStyle/>
          <a:p>
            <a:r>
              <a:rPr lang="en-US"/>
              <a:t>CRUCIAL: Expert prediction markets for climate risk</a:t>
            </a:r>
            <a:endParaRPr lang="en-GB"/>
          </a:p>
        </p:txBody>
      </p:sp>
      <p:sp>
        <p:nvSpPr>
          <p:cNvPr id="4" name="Slide Number Placeholder 3">
            <a:extLst>
              <a:ext uri="{FF2B5EF4-FFF2-40B4-BE49-F238E27FC236}">
                <a16:creationId xmlns:a16="http://schemas.microsoft.com/office/drawing/2014/main" id="{EB9EA590-62D0-447F-9991-D75A47C84B02}"/>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263438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E606-C51F-405B-BF4B-18F2152828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6BCAD5-871D-41BC-BAAC-6672DB705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76E0D0-AE09-4C86-883B-2D5B367B7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FEE2E-D345-4244-9E6F-DBE5B8173514}"/>
              </a:ext>
            </a:extLst>
          </p:cNvPr>
          <p:cNvSpPr>
            <a:spLocks noGrp="1"/>
          </p:cNvSpPr>
          <p:nvPr>
            <p:ph type="dt" sz="half" idx="10"/>
          </p:nvPr>
        </p:nvSpPr>
        <p:spPr/>
        <p:txBody>
          <a:bodyPr/>
          <a:lstStyle/>
          <a:p>
            <a:fld id="{824E50A4-514C-47FE-85EC-51C595AFD5EE}" type="datetime1">
              <a:rPr lang="en-GB" smtClean="0"/>
              <a:t>17/09/2024</a:t>
            </a:fld>
            <a:endParaRPr lang="en-GB"/>
          </a:p>
        </p:txBody>
      </p:sp>
      <p:sp>
        <p:nvSpPr>
          <p:cNvPr id="6" name="Footer Placeholder 5">
            <a:extLst>
              <a:ext uri="{FF2B5EF4-FFF2-40B4-BE49-F238E27FC236}">
                <a16:creationId xmlns:a16="http://schemas.microsoft.com/office/drawing/2014/main" id="{AEB011DB-E9AA-4251-9A35-E67522988CCA}"/>
              </a:ext>
            </a:extLst>
          </p:cNvPr>
          <p:cNvSpPr>
            <a:spLocks noGrp="1"/>
          </p:cNvSpPr>
          <p:nvPr>
            <p:ph type="ftr" sz="quarter" idx="11"/>
          </p:nvPr>
        </p:nvSpPr>
        <p:spPr/>
        <p:txBody>
          <a:bodyPr/>
          <a:lstStyle/>
          <a:p>
            <a:r>
              <a:rPr lang="en-US"/>
              <a:t>CRUCIAL: Expert prediction markets for climate risk</a:t>
            </a:r>
            <a:endParaRPr lang="en-GB"/>
          </a:p>
        </p:txBody>
      </p:sp>
      <p:sp>
        <p:nvSpPr>
          <p:cNvPr id="7" name="Slide Number Placeholder 6">
            <a:extLst>
              <a:ext uri="{FF2B5EF4-FFF2-40B4-BE49-F238E27FC236}">
                <a16:creationId xmlns:a16="http://schemas.microsoft.com/office/drawing/2014/main" id="{56BB2E71-EF33-49CB-AABE-623D625359FA}"/>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1204802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94F4-7EC3-4282-A19B-314C7FA63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48B769-AB7F-49DC-BBFA-A0BFB9FBA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671FFB-8B8E-4B0C-B757-A9A0E18D1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50488-9FF4-4984-9C68-36492E3393CC}"/>
              </a:ext>
            </a:extLst>
          </p:cNvPr>
          <p:cNvSpPr>
            <a:spLocks noGrp="1"/>
          </p:cNvSpPr>
          <p:nvPr>
            <p:ph type="dt" sz="half" idx="10"/>
          </p:nvPr>
        </p:nvSpPr>
        <p:spPr/>
        <p:txBody>
          <a:bodyPr/>
          <a:lstStyle/>
          <a:p>
            <a:fld id="{19728139-D979-4E5C-834E-D5B952D468C6}" type="datetime1">
              <a:rPr lang="en-GB" smtClean="0"/>
              <a:t>17/09/2024</a:t>
            </a:fld>
            <a:endParaRPr lang="en-GB"/>
          </a:p>
        </p:txBody>
      </p:sp>
      <p:sp>
        <p:nvSpPr>
          <p:cNvPr id="6" name="Footer Placeholder 5">
            <a:extLst>
              <a:ext uri="{FF2B5EF4-FFF2-40B4-BE49-F238E27FC236}">
                <a16:creationId xmlns:a16="http://schemas.microsoft.com/office/drawing/2014/main" id="{EBA740AF-D023-4936-9DE1-01BA3FE0377E}"/>
              </a:ext>
            </a:extLst>
          </p:cNvPr>
          <p:cNvSpPr>
            <a:spLocks noGrp="1"/>
          </p:cNvSpPr>
          <p:nvPr>
            <p:ph type="ftr" sz="quarter" idx="11"/>
          </p:nvPr>
        </p:nvSpPr>
        <p:spPr/>
        <p:txBody>
          <a:bodyPr/>
          <a:lstStyle/>
          <a:p>
            <a:r>
              <a:rPr lang="en-US"/>
              <a:t>CRUCIAL: Expert prediction markets for climate risk</a:t>
            </a:r>
            <a:endParaRPr lang="en-GB"/>
          </a:p>
        </p:txBody>
      </p:sp>
      <p:sp>
        <p:nvSpPr>
          <p:cNvPr id="7" name="Slide Number Placeholder 6">
            <a:extLst>
              <a:ext uri="{FF2B5EF4-FFF2-40B4-BE49-F238E27FC236}">
                <a16:creationId xmlns:a16="http://schemas.microsoft.com/office/drawing/2014/main" id="{39DB5D6C-9849-46CF-8ADC-162A4C561F6C}"/>
              </a:ext>
            </a:extLst>
          </p:cNvPr>
          <p:cNvSpPr>
            <a:spLocks noGrp="1"/>
          </p:cNvSpPr>
          <p:nvPr>
            <p:ph type="sldNum" sz="quarter" idx="12"/>
          </p:nvPr>
        </p:nvSpPr>
        <p:spPr/>
        <p:txBody>
          <a:bodyPr/>
          <a:lstStyle/>
          <a:p>
            <a:fld id="{66A9B1F8-92A3-4701-9D95-2E051ADCF5DA}" type="slidenum">
              <a:rPr lang="en-GB" smtClean="0"/>
              <a:t>‹#›</a:t>
            </a:fld>
            <a:endParaRPr lang="en-GB"/>
          </a:p>
        </p:txBody>
      </p:sp>
    </p:spTree>
    <p:extLst>
      <p:ext uri="{BB962C8B-B14F-4D97-AF65-F5344CB8AC3E}">
        <p14:creationId xmlns:p14="http://schemas.microsoft.com/office/powerpoint/2010/main" val="184358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duotone>
              <a:prstClr val="black"/>
              <a:schemeClr val="accent3">
                <a:tint val="45000"/>
                <a:satMod val="400000"/>
              </a:schemeClr>
            </a:duotone>
            <a:lum/>
            <a:extLst>
              <a:ext uri="{BEBA8EAE-BF5A-486C-A8C5-ECC9F3942E4B}">
                <a14:imgProps xmlns:a14="http://schemas.microsoft.com/office/drawing/2010/main">
                  <a14:imgLayer r:embed="rId14">
                    <a14:imgEffect>
                      <a14:colorTemperature colorTemp="1500"/>
                    </a14:imgEffect>
                    <a14:imgEffect>
                      <a14:saturation sat="207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99D9E-9793-4F88-8BAB-D44EB47F4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BC1B58-D3EF-4682-BDE2-B66B192A0B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498AC1-78DC-4AFE-9478-6C3A83D1C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9DA12-F9C1-4680-93D3-6740E7905793}" type="datetime1">
              <a:rPr lang="en-GB" smtClean="0"/>
              <a:t>17/09/2024</a:t>
            </a:fld>
            <a:endParaRPr lang="en-GB"/>
          </a:p>
        </p:txBody>
      </p:sp>
      <p:sp>
        <p:nvSpPr>
          <p:cNvPr id="5" name="Footer Placeholder 4">
            <a:extLst>
              <a:ext uri="{FF2B5EF4-FFF2-40B4-BE49-F238E27FC236}">
                <a16:creationId xmlns:a16="http://schemas.microsoft.com/office/drawing/2014/main" id="{793E607D-83C9-4BAA-9668-ED0BB23B3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CRUCIAL: Expert prediction markets for climate risk</a:t>
            </a:r>
            <a:endParaRPr lang="en-GB"/>
          </a:p>
        </p:txBody>
      </p:sp>
      <p:sp>
        <p:nvSpPr>
          <p:cNvPr id="6" name="Slide Number Placeholder 5">
            <a:extLst>
              <a:ext uri="{FF2B5EF4-FFF2-40B4-BE49-F238E27FC236}">
                <a16:creationId xmlns:a16="http://schemas.microsoft.com/office/drawing/2014/main" id="{C0D76741-8FD9-4470-ABB5-8A23661E1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9B1F8-92A3-4701-9D95-2E051ADCF5DA}" type="slidenum">
              <a:rPr lang="en-GB" smtClean="0"/>
              <a:t>‹#›</a:t>
            </a:fld>
            <a:endParaRPr lang="en-GB"/>
          </a:p>
        </p:txBody>
      </p:sp>
    </p:spTree>
    <p:extLst>
      <p:ext uri="{BB962C8B-B14F-4D97-AF65-F5344CB8AC3E}">
        <p14:creationId xmlns:p14="http://schemas.microsoft.com/office/powerpoint/2010/main" val="39216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agora.crucialab.net/"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38/s41558-022-01467-6"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doi.org/10.1371/journal.pone.0309164" TargetMode="External"/><Relationship Id="rId4" Type="http://schemas.openxmlformats.org/officeDocument/2006/relationships/hyperlink" Target="https://doi.org/10.1175/BAMS-D-24-0135.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7DC3E2-15CB-4A50-9B94-C0AB54784D62}"/>
              </a:ext>
            </a:extLst>
          </p:cNvPr>
          <p:cNvSpPr>
            <a:spLocks noGrp="1"/>
          </p:cNvSpPr>
          <p:nvPr>
            <p:ph type="ftr" sz="quarter" idx="11"/>
          </p:nvPr>
        </p:nvSpPr>
        <p:spPr/>
        <p:txBody>
          <a:bodyPr/>
          <a:lstStyle/>
          <a:p>
            <a:r>
              <a:rPr lang="en-US"/>
              <a:t>CRUCIAL: Expert prediction markets for climate risk</a:t>
            </a:r>
            <a:endParaRPr lang="en-GB"/>
          </a:p>
        </p:txBody>
      </p:sp>
      <p:sp>
        <p:nvSpPr>
          <p:cNvPr id="3" name="Slide Number Placeholder 2">
            <a:extLst>
              <a:ext uri="{FF2B5EF4-FFF2-40B4-BE49-F238E27FC236}">
                <a16:creationId xmlns:a16="http://schemas.microsoft.com/office/drawing/2014/main" id="{9E2C6385-7058-E909-A917-F8F8CA769DD6}"/>
              </a:ext>
            </a:extLst>
          </p:cNvPr>
          <p:cNvSpPr>
            <a:spLocks noGrp="1"/>
          </p:cNvSpPr>
          <p:nvPr>
            <p:ph type="sldNum" sz="quarter" idx="12"/>
          </p:nvPr>
        </p:nvSpPr>
        <p:spPr/>
        <p:txBody>
          <a:bodyPr/>
          <a:lstStyle/>
          <a:p>
            <a:fld id="{66A9B1F8-92A3-4701-9D95-2E051ADCF5DA}" type="slidenum">
              <a:rPr lang="en-GB" smtClean="0"/>
              <a:t>1</a:t>
            </a:fld>
            <a:endParaRPr lang="en-GB"/>
          </a:p>
        </p:txBody>
      </p:sp>
      <p:pic>
        <p:nvPicPr>
          <p:cNvPr id="5" name="Picture 4" descr="A city skyline with a group of tall buildings&#10;&#10;Description automatically generated">
            <a:extLst>
              <a:ext uri="{FF2B5EF4-FFF2-40B4-BE49-F238E27FC236}">
                <a16:creationId xmlns:a16="http://schemas.microsoft.com/office/drawing/2014/main" id="{226392A0-9192-3E61-B9C0-A4B811227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1"/>
            <a:ext cx="12192000" cy="6854158"/>
          </a:xfrm>
          <a:prstGeom prst="rect">
            <a:avLst/>
          </a:prstGeom>
        </p:spPr>
      </p:pic>
      <p:sp>
        <p:nvSpPr>
          <p:cNvPr id="8" name="TextBox 7">
            <a:extLst>
              <a:ext uri="{FF2B5EF4-FFF2-40B4-BE49-F238E27FC236}">
                <a16:creationId xmlns:a16="http://schemas.microsoft.com/office/drawing/2014/main" id="{E85F3A82-CD49-AE98-352A-C5DC6A5C5FDB}"/>
              </a:ext>
            </a:extLst>
          </p:cNvPr>
          <p:cNvSpPr txBox="1"/>
          <p:nvPr/>
        </p:nvSpPr>
        <p:spPr>
          <a:xfrm>
            <a:off x="1077379" y="3000058"/>
            <a:ext cx="8596973" cy="584775"/>
          </a:xfrm>
          <a:prstGeom prst="rect">
            <a:avLst/>
          </a:prstGeom>
          <a:noFill/>
        </p:spPr>
        <p:txBody>
          <a:bodyPr wrap="square" rtlCol="0">
            <a:spAutoFit/>
          </a:bodyPr>
          <a:lstStyle/>
          <a:p>
            <a:r>
              <a:rPr lang="en-US" sz="3200" dirty="0">
                <a:solidFill>
                  <a:schemeClr val="bg1"/>
                </a:solidFill>
                <a:latin typeface="Avenir Next LT Pro Demi" panose="020B0704020202020204" pitchFamily="34" charset="0"/>
              </a:rPr>
              <a:t>Expert Prediction Markets for Climate Risks</a:t>
            </a:r>
            <a:endParaRPr lang="en-GB" sz="3200" dirty="0">
              <a:solidFill>
                <a:schemeClr val="bg1"/>
              </a:solidFill>
              <a:latin typeface="Avenir Next LT Pro Demi" panose="020B0704020202020204" pitchFamily="34" charset="0"/>
            </a:endParaRPr>
          </a:p>
        </p:txBody>
      </p:sp>
      <p:sp>
        <p:nvSpPr>
          <p:cNvPr id="9" name="TextBox 8">
            <a:extLst>
              <a:ext uri="{FF2B5EF4-FFF2-40B4-BE49-F238E27FC236}">
                <a16:creationId xmlns:a16="http://schemas.microsoft.com/office/drawing/2014/main" id="{E6EE0857-DF75-5CAE-8EC0-C41B1F9521CD}"/>
              </a:ext>
            </a:extLst>
          </p:cNvPr>
          <p:cNvSpPr txBox="1"/>
          <p:nvPr/>
        </p:nvSpPr>
        <p:spPr>
          <a:xfrm>
            <a:off x="1077379" y="3850009"/>
            <a:ext cx="9435850" cy="1015663"/>
          </a:xfrm>
          <a:prstGeom prst="rect">
            <a:avLst/>
          </a:prstGeom>
          <a:noFill/>
        </p:spPr>
        <p:txBody>
          <a:bodyPr wrap="square" rtlCol="0">
            <a:spAutoFit/>
          </a:bodyPr>
          <a:lstStyle/>
          <a:p>
            <a:r>
              <a:rPr lang="en-US" sz="2400" dirty="0">
                <a:solidFill>
                  <a:schemeClr val="bg1"/>
                </a:solidFill>
                <a:latin typeface="Avenir Next LT Pro Demi" panose="020B0704020202020204" pitchFamily="34" charset="0"/>
              </a:rPr>
              <a:t>Mark Roulston</a:t>
            </a:r>
          </a:p>
          <a:p>
            <a:endParaRPr lang="en-GB" sz="3600" dirty="0">
              <a:solidFill>
                <a:schemeClr val="bg1"/>
              </a:solidFill>
              <a:latin typeface="Avenir Next LT Pro Demi" panose="020B0704020202020204" pitchFamily="34" charset="0"/>
            </a:endParaRPr>
          </a:p>
        </p:txBody>
      </p:sp>
      <p:sp>
        <p:nvSpPr>
          <p:cNvPr id="10" name="TextBox 9">
            <a:extLst>
              <a:ext uri="{FF2B5EF4-FFF2-40B4-BE49-F238E27FC236}">
                <a16:creationId xmlns:a16="http://schemas.microsoft.com/office/drawing/2014/main" id="{ACDFA882-5F27-D77D-CDE4-25C075C96F83}"/>
              </a:ext>
            </a:extLst>
          </p:cNvPr>
          <p:cNvSpPr txBox="1"/>
          <p:nvPr/>
        </p:nvSpPr>
        <p:spPr>
          <a:xfrm>
            <a:off x="1077379" y="4357840"/>
            <a:ext cx="613833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Thanks to Kim Kaivanto, Todd Kaplan and Brett Day</a:t>
            </a:r>
            <a:endParaRPr lang="en-GB" dirty="0">
              <a:solidFill>
                <a:schemeClr val="bg1"/>
              </a:solidFill>
              <a:latin typeface="Avenir Next LT Pro" panose="020B0504020202020204" pitchFamily="34" charset="0"/>
            </a:endParaRPr>
          </a:p>
        </p:txBody>
      </p:sp>
      <p:pic>
        <p:nvPicPr>
          <p:cNvPr id="12" name="Graphic 11">
            <a:extLst>
              <a:ext uri="{FF2B5EF4-FFF2-40B4-BE49-F238E27FC236}">
                <a16:creationId xmlns:a16="http://schemas.microsoft.com/office/drawing/2014/main" id="{199F5902-A9C3-2E64-256B-840197551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70941" y="5684571"/>
            <a:ext cx="1679448" cy="671779"/>
          </a:xfrm>
          <a:prstGeom prst="rect">
            <a:avLst/>
          </a:prstGeom>
        </p:spPr>
      </p:pic>
      <p:sp>
        <p:nvSpPr>
          <p:cNvPr id="4" name="TextBox 3">
            <a:extLst>
              <a:ext uri="{FF2B5EF4-FFF2-40B4-BE49-F238E27FC236}">
                <a16:creationId xmlns:a16="http://schemas.microsoft.com/office/drawing/2014/main" id="{9E4FF238-7880-9AC4-4534-C578D1071C6B}"/>
              </a:ext>
            </a:extLst>
          </p:cNvPr>
          <p:cNvSpPr txBox="1"/>
          <p:nvPr/>
        </p:nvSpPr>
        <p:spPr>
          <a:xfrm>
            <a:off x="1077379" y="331778"/>
            <a:ext cx="8990165" cy="307777"/>
          </a:xfrm>
          <a:prstGeom prst="rect">
            <a:avLst/>
          </a:prstGeom>
          <a:noFill/>
        </p:spPr>
        <p:txBody>
          <a:bodyPr wrap="square" rtlCol="0">
            <a:spAutoFit/>
          </a:bodyPr>
          <a:lstStyle/>
          <a:p>
            <a:r>
              <a:rPr lang="en-US" sz="1400" dirty="0">
                <a:solidFill>
                  <a:schemeClr val="bg1"/>
                </a:solidFill>
                <a:latin typeface="Avenir Next LT Pro" panose="020B0504020202020204" pitchFamily="34" charset="0"/>
              </a:rPr>
              <a:t>Presentation to MFC CDT kick-off camp, University of Reading, 18</a:t>
            </a:r>
            <a:r>
              <a:rPr lang="en-US" sz="1400" baseline="30000" dirty="0">
                <a:solidFill>
                  <a:schemeClr val="bg1"/>
                </a:solidFill>
                <a:latin typeface="Avenir Next LT Pro" panose="020B0504020202020204" pitchFamily="34" charset="0"/>
              </a:rPr>
              <a:t>th</a:t>
            </a:r>
            <a:r>
              <a:rPr lang="en-US" sz="1400" dirty="0">
                <a:solidFill>
                  <a:schemeClr val="bg1"/>
                </a:solidFill>
                <a:latin typeface="Avenir Next LT Pro" panose="020B0504020202020204" pitchFamily="34" charset="0"/>
              </a:rPr>
              <a:t> September 2024</a:t>
            </a:r>
            <a:endParaRPr lang="en-GB" sz="14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38486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11F347-3C48-922E-79D5-38FFAB2E7C3A}"/>
              </a:ext>
            </a:extLst>
          </p:cNvPr>
          <p:cNvSpPr>
            <a:spLocks noGrp="1"/>
          </p:cNvSpPr>
          <p:nvPr>
            <p:ph type="sldNum" sz="quarter" idx="12"/>
          </p:nvPr>
        </p:nvSpPr>
        <p:spPr/>
        <p:txBody>
          <a:bodyPr/>
          <a:lstStyle/>
          <a:p>
            <a:fld id="{66A9B1F8-92A3-4701-9D95-2E051ADCF5DA}" type="slidenum">
              <a:rPr lang="en-GB" smtClean="0"/>
              <a:t>10</a:t>
            </a:fld>
            <a:endParaRPr lang="en-GB"/>
          </a:p>
        </p:txBody>
      </p:sp>
      <p:sp>
        <p:nvSpPr>
          <p:cNvPr id="4" name="TextBox 3">
            <a:extLst>
              <a:ext uri="{FF2B5EF4-FFF2-40B4-BE49-F238E27FC236}">
                <a16:creationId xmlns:a16="http://schemas.microsoft.com/office/drawing/2014/main" id="{33CA9F86-74DB-B8F9-D7BC-B5B0A43350A7}"/>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Prediction markets and the law</a:t>
            </a:r>
          </a:p>
        </p:txBody>
      </p:sp>
      <p:sp>
        <p:nvSpPr>
          <p:cNvPr id="6" name="TextBox 5">
            <a:extLst>
              <a:ext uri="{FF2B5EF4-FFF2-40B4-BE49-F238E27FC236}">
                <a16:creationId xmlns:a16="http://schemas.microsoft.com/office/drawing/2014/main" id="{7C217640-1F9E-75AF-B8A0-5DB0D2234EC9}"/>
              </a:ext>
            </a:extLst>
          </p:cNvPr>
          <p:cNvSpPr txBox="1"/>
          <p:nvPr/>
        </p:nvSpPr>
        <p:spPr>
          <a:xfrm>
            <a:off x="653901" y="1765891"/>
            <a:ext cx="11187953" cy="4585871"/>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“Pay-to-play” prediction markets are classed as gambling or futures markets.</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IEM has a “no-action” letter from the CFTC; places limits on participants and stakes.</a:t>
            </a:r>
          </a:p>
          <a:p>
            <a:pPr marL="457200" indent="-457200">
              <a:spcBef>
                <a:spcPts val="1200"/>
              </a:spcBef>
              <a:buFont typeface="Wingdings" panose="05000000000000000000" pitchFamily="2" charset="2"/>
              <a:buChar char="§"/>
            </a:pPr>
            <a:r>
              <a:rPr lang="en-US" sz="2800" dirty="0" err="1">
                <a:latin typeface="Avenir Next LT Pro" panose="020B0504020202020204" pitchFamily="34" charset="0"/>
              </a:rPr>
              <a:t>Smarkets</a:t>
            </a:r>
            <a:r>
              <a:rPr lang="en-US" sz="2800" dirty="0">
                <a:latin typeface="Avenir Next LT Pro" panose="020B0504020202020204" pitchFamily="34" charset="0"/>
              </a:rPr>
              <a:t> is regulated by the UK Gambling Commission.</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Kalshi is classed as a futures market, regulated by CFTC.</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If markets are subsidised participants do not need to be a source of revenue, pay-to-play not necessary.</a:t>
            </a:r>
          </a:p>
          <a:p>
            <a:endParaRPr lang="en-US" sz="2800" dirty="0">
              <a:latin typeface="Avenir Next LT Pro" panose="020B0504020202020204" pitchFamily="34" charset="0"/>
            </a:endParaRPr>
          </a:p>
        </p:txBody>
      </p:sp>
    </p:spTree>
    <p:extLst>
      <p:ext uri="{BB962C8B-B14F-4D97-AF65-F5344CB8AC3E}">
        <p14:creationId xmlns:p14="http://schemas.microsoft.com/office/powerpoint/2010/main" val="994734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93EBC4-7FD3-F734-3755-864426DE96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08929" y="1431832"/>
            <a:ext cx="5403341" cy="4048218"/>
          </a:xfrm>
          <a:prstGeom prst="rect">
            <a:avLst/>
          </a:prstGeom>
          <a:ln>
            <a:solidFill>
              <a:schemeClr val="tx1"/>
            </a:solidFill>
          </a:ln>
        </p:spPr>
      </p:pic>
      <p:sp>
        <p:nvSpPr>
          <p:cNvPr id="11" name="Speech Bubble: Rectangle with Corners Rounded 10">
            <a:extLst>
              <a:ext uri="{FF2B5EF4-FFF2-40B4-BE49-F238E27FC236}">
                <a16:creationId xmlns:a16="http://schemas.microsoft.com/office/drawing/2014/main" id="{2540B97E-9FC4-48F8-ABC2-0F932F235431}"/>
              </a:ext>
            </a:extLst>
          </p:cNvPr>
          <p:cNvSpPr/>
          <p:nvPr/>
        </p:nvSpPr>
        <p:spPr>
          <a:xfrm>
            <a:off x="6222554" y="5758276"/>
            <a:ext cx="2500604" cy="617083"/>
          </a:xfrm>
          <a:prstGeom prst="wedgeRoundRectCallout">
            <a:avLst>
              <a:gd name="adj1" fmla="val -13058"/>
              <a:gd name="adj2" fmla="val -151436"/>
              <a:gd name="adj3" fmla="val 16667"/>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venir Next LT Pro" panose="020B0504020202020204" pitchFamily="34" charset="0"/>
              </a:rPr>
              <a:t>Each prediction is divided into possible outcomes.</a:t>
            </a:r>
            <a:endParaRPr lang="en-GB" sz="1400" dirty="0">
              <a:latin typeface="Avenir Next LT Pro" panose="020B0504020202020204" pitchFamily="34" charset="0"/>
            </a:endParaRPr>
          </a:p>
        </p:txBody>
      </p:sp>
      <p:sp>
        <p:nvSpPr>
          <p:cNvPr id="45" name="Speech Bubble: Rectangle with Corners Rounded 44">
            <a:extLst>
              <a:ext uri="{FF2B5EF4-FFF2-40B4-BE49-F238E27FC236}">
                <a16:creationId xmlns:a16="http://schemas.microsoft.com/office/drawing/2014/main" id="{30CBD5E3-AEBE-4CCE-9F05-38F40764E6D2}"/>
              </a:ext>
            </a:extLst>
          </p:cNvPr>
          <p:cNvSpPr/>
          <p:nvPr/>
        </p:nvSpPr>
        <p:spPr>
          <a:xfrm>
            <a:off x="6560948" y="2002292"/>
            <a:ext cx="1338452" cy="1260415"/>
          </a:xfrm>
          <a:prstGeom prst="wedgeRoundRectCallout">
            <a:avLst>
              <a:gd name="adj1" fmla="val -59377"/>
              <a:gd name="adj2" fmla="val 94013"/>
              <a:gd name="adj3" fmla="val 16667"/>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venir Next LT Pro" panose="020B0504020202020204" pitchFamily="34" charset="0"/>
              </a:rPr>
              <a:t>Each outcome has a price between 0 and 1 credit.</a:t>
            </a:r>
            <a:endParaRPr lang="en-GB" sz="1400" dirty="0">
              <a:latin typeface="Avenir Next LT Pro" panose="020B0504020202020204" pitchFamily="34" charset="0"/>
            </a:endParaRPr>
          </a:p>
        </p:txBody>
      </p:sp>
      <p:sp>
        <p:nvSpPr>
          <p:cNvPr id="60" name="Speech Bubble: Rectangle with Corners Rounded 59">
            <a:extLst>
              <a:ext uri="{FF2B5EF4-FFF2-40B4-BE49-F238E27FC236}">
                <a16:creationId xmlns:a16="http://schemas.microsoft.com/office/drawing/2014/main" id="{AE267577-CAE2-4B69-93E4-B0F0D703590E}"/>
              </a:ext>
            </a:extLst>
          </p:cNvPr>
          <p:cNvSpPr/>
          <p:nvPr/>
        </p:nvSpPr>
        <p:spPr>
          <a:xfrm>
            <a:off x="10020165" y="1787584"/>
            <a:ext cx="1920332" cy="964083"/>
          </a:xfrm>
          <a:prstGeom prst="wedgeRoundRectCallout">
            <a:avLst>
              <a:gd name="adj1" fmla="val -73990"/>
              <a:gd name="adj2" fmla="val 198243"/>
              <a:gd name="adj3" fmla="val 16667"/>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venir Next LT Pro" panose="020B0504020202020204" pitchFamily="34" charset="0"/>
              </a:rPr>
              <a:t>Prices interpreted as probabilities: e.g., 3% chance of 14 hurricanes</a:t>
            </a:r>
            <a:endParaRPr lang="en-GB" sz="1400" dirty="0">
              <a:latin typeface="Avenir Next LT Pro" panose="020B0504020202020204" pitchFamily="34" charset="0"/>
            </a:endParaRPr>
          </a:p>
        </p:txBody>
      </p:sp>
      <p:sp>
        <p:nvSpPr>
          <p:cNvPr id="64" name="Rectangle 63">
            <a:extLst>
              <a:ext uri="{FF2B5EF4-FFF2-40B4-BE49-F238E27FC236}">
                <a16:creationId xmlns:a16="http://schemas.microsoft.com/office/drawing/2014/main" id="{D79E6ACF-0162-4E73-A355-ABA00E2DB975}"/>
              </a:ext>
            </a:extLst>
          </p:cNvPr>
          <p:cNvSpPr/>
          <p:nvPr/>
        </p:nvSpPr>
        <p:spPr>
          <a:xfrm>
            <a:off x="537882" y="1985698"/>
            <a:ext cx="5403341" cy="3323987"/>
          </a:xfrm>
          <a:prstGeom prst="rect">
            <a:avLst/>
          </a:prstGeom>
        </p:spPr>
        <p:txBody>
          <a:bodyPr wrap="square">
            <a:spAutoFit/>
          </a:bodyPr>
          <a:lstStyle/>
          <a:p>
            <a:pPr marL="285750" indent="-285750">
              <a:spcAft>
                <a:spcPts val="1000"/>
              </a:spcAft>
              <a:buFont typeface="Arial" panose="020B0604020202020204" pitchFamily="34" charset="0"/>
              <a:buChar char="•"/>
            </a:pPr>
            <a:r>
              <a:rPr lang="en-US" sz="1600" dirty="0">
                <a:latin typeface="Avenir Next LT Pro" panose="020B0504020202020204" pitchFamily="34" charset="0"/>
              </a:rPr>
              <a:t>Each prediction is divided into possible outcomes.</a:t>
            </a:r>
          </a:p>
          <a:p>
            <a:pPr marL="285750" indent="-285750">
              <a:spcAft>
                <a:spcPts val="1000"/>
              </a:spcAft>
              <a:buFont typeface="Arial" panose="020B0604020202020204" pitchFamily="34" charset="0"/>
              <a:buChar char="•"/>
            </a:pPr>
            <a:r>
              <a:rPr lang="en-US" sz="1600" dirty="0">
                <a:latin typeface="Avenir Next LT Pro" panose="020B0504020202020204" pitchFamily="34" charset="0"/>
              </a:rPr>
              <a:t>Each outcome has a price between 0 and 1 credit.</a:t>
            </a:r>
          </a:p>
          <a:p>
            <a:pPr marL="285750" indent="-285750">
              <a:spcAft>
                <a:spcPts val="1000"/>
              </a:spcAft>
              <a:buFont typeface="Arial" panose="020B0604020202020204" pitchFamily="34" charset="0"/>
              <a:buChar char="•"/>
            </a:pPr>
            <a:r>
              <a:rPr lang="en-US" sz="1600" dirty="0">
                <a:latin typeface="Avenir Next LT Pro" panose="020B0504020202020204" pitchFamily="34" charset="0"/>
              </a:rPr>
              <a:t>Participants are given credits to trade outcomes.</a:t>
            </a:r>
          </a:p>
          <a:p>
            <a:pPr marL="285750" indent="-285750">
              <a:spcAft>
                <a:spcPts val="1000"/>
              </a:spcAft>
              <a:buFont typeface="Arial" panose="020B0604020202020204" pitchFamily="34" charset="0"/>
              <a:buChar char="•"/>
            </a:pPr>
            <a:r>
              <a:rPr lang="en-US" sz="1600" dirty="0">
                <a:latin typeface="Avenir Next LT Pro" panose="020B0504020202020204" pitchFamily="34" charset="0"/>
              </a:rPr>
              <a:t>Participants can define contracts covering one or more outcomes.</a:t>
            </a:r>
          </a:p>
          <a:p>
            <a:pPr marL="285750" indent="-285750">
              <a:spcAft>
                <a:spcPts val="1000"/>
              </a:spcAft>
              <a:buFont typeface="Arial" panose="020B0604020202020204" pitchFamily="34" charset="0"/>
              <a:buChar char="•"/>
            </a:pPr>
            <a:r>
              <a:rPr lang="en-US" sz="1600" dirty="0">
                <a:latin typeface="Avenir Next LT Pro" panose="020B0504020202020204" pitchFamily="34" charset="0"/>
              </a:rPr>
              <a:t>AMM algorithm responds by adjusting prices.</a:t>
            </a:r>
          </a:p>
          <a:p>
            <a:pPr marL="285750" indent="-285750">
              <a:spcAft>
                <a:spcPts val="1000"/>
              </a:spcAft>
              <a:buFont typeface="Arial" panose="020B0604020202020204" pitchFamily="34" charset="0"/>
              <a:buChar char="•"/>
            </a:pPr>
            <a:r>
              <a:rPr lang="en-US" sz="1600" dirty="0">
                <a:latin typeface="Avenir Next LT Pro" panose="020B0504020202020204" pitchFamily="34" charset="0"/>
              </a:rPr>
              <a:t>When the outcome is known, it is worth 1.00 credit, all other outcomes are worth zero.</a:t>
            </a:r>
          </a:p>
          <a:p>
            <a:pPr marL="285750" indent="-285750">
              <a:spcAft>
                <a:spcPts val="1000"/>
              </a:spcAft>
              <a:buFont typeface="Arial" panose="020B0604020202020204" pitchFamily="34" charset="0"/>
              <a:buChar char="•"/>
            </a:pPr>
            <a:r>
              <a:rPr lang="en-US" sz="1600" dirty="0">
                <a:latin typeface="Avenir Next LT Pro" panose="020B0504020202020204" pitchFamily="34" charset="0"/>
              </a:rPr>
              <a:t>Prevailing prices can be interpreted as a probability forecast.</a:t>
            </a:r>
          </a:p>
        </p:txBody>
      </p:sp>
      <p:sp>
        <p:nvSpPr>
          <p:cNvPr id="3" name="Slide Number Placeholder 2">
            <a:extLst>
              <a:ext uri="{FF2B5EF4-FFF2-40B4-BE49-F238E27FC236}">
                <a16:creationId xmlns:a16="http://schemas.microsoft.com/office/drawing/2014/main" id="{F4C4FAC4-334B-45E1-BE62-C4C8D3312FCA}"/>
              </a:ext>
            </a:extLst>
          </p:cNvPr>
          <p:cNvSpPr>
            <a:spLocks noGrp="1"/>
          </p:cNvSpPr>
          <p:nvPr>
            <p:ph type="sldNum" sz="quarter" idx="12"/>
          </p:nvPr>
        </p:nvSpPr>
        <p:spPr/>
        <p:txBody>
          <a:bodyPr/>
          <a:lstStyle/>
          <a:p>
            <a:fld id="{66A9B1F8-92A3-4701-9D95-2E051ADCF5DA}" type="slidenum">
              <a:rPr lang="en-GB" smtClean="0"/>
              <a:t>11</a:t>
            </a:fld>
            <a:endParaRPr lang="en-GB"/>
          </a:p>
        </p:txBody>
      </p:sp>
      <p:sp>
        <p:nvSpPr>
          <p:cNvPr id="12" name="Title 1">
            <a:extLst>
              <a:ext uri="{FF2B5EF4-FFF2-40B4-BE49-F238E27FC236}">
                <a16:creationId xmlns:a16="http://schemas.microsoft.com/office/drawing/2014/main" id="{ADFF33DF-C587-17B4-D5BF-9ACB41A2B315}"/>
              </a:ext>
            </a:extLst>
          </p:cNvPr>
          <p:cNvSpPr>
            <a:spLocks noGrp="1"/>
          </p:cNvSpPr>
          <p:nvPr>
            <p:ph type="title"/>
          </p:nvPr>
        </p:nvSpPr>
        <p:spPr>
          <a:xfrm>
            <a:off x="485227" y="106269"/>
            <a:ext cx="8675706" cy="1325563"/>
          </a:xfrm>
        </p:spPr>
        <p:txBody>
          <a:bodyPr>
            <a:normAutofit/>
          </a:bodyPr>
          <a:lstStyle/>
          <a:p>
            <a:r>
              <a:rPr lang="en-US" sz="3600" dirty="0">
                <a:latin typeface="Avenir Next LT Pro Light" panose="020B0304020202020204" pitchFamily="34" charset="0"/>
              </a:rPr>
              <a:t>Example: hurricane activity 2020</a:t>
            </a:r>
            <a:endParaRPr lang="en-GB" sz="3600" dirty="0">
              <a:latin typeface="Avenir Next LT Pro Light" panose="020B0304020202020204" pitchFamily="34" charset="0"/>
            </a:endParaRPr>
          </a:p>
        </p:txBody>
      </p:sp>
      <p:pic>
        <p:nvPicPr>
          <p:cNvPr id="5" name="Graphic 4">
            <a:extLst>
              <a:ext uri="{FF2B5EF4-FFF2-40B4-BE49-F238E27FC236}">
                <a16:creationId xmlns:a16="http://schemas.microsoft.com/office/drawing/2014/main" id="{A79F1352-7F3C-F75E-6045-65420F6666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219" y="5863551"/>
            <a:ext cx="2178362" cy="791000"/>
          </a:xfrm>
          <a:prstGeom prst="rect">
            <a:avLst/>
          </a:prstGeom>
        </p:spPr>
      </p:pic>
      <p:pic>
        <p:nvPicPr>
          <p:cNvPr id="6" name="Picture 5" descr="Hivemind Agora&#10;">
            <a:extLst>
              <a:ext uri="{FF2B5EF4-FFF2-40B4-BE49-F238E27FC236}">
                <a16:creationId xmlns:a16="http://schemas.microsoft.com/office/drawing/2014/main" id="{984935E2-C7CF-C6CF-76CC-78AF219D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3803" y="5960751"/>
            <a:ext cx="2632889" cy="617083"/>
          </a:xfrm>
          <a:prstGeom prst="rect">
            <a:avLst/>
          </a:prstGeom>
        </p:spPr>
      </p:pic>
    </p:spTree>
    <p:extLst>
      <p:ext uri="{BB962C8B-B14F-4D97-AF65-F5344CB8AC3E}">
        <p14:creationId xmlns:p14="http://schemas.microsoft.com/office/powerpoint/2010/main" val="137420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421A52-2F2D-484A-81EF-75F42260269C}"/>
              </a:ext>
            </a:extLst>
          </p:cNvPr>
          <p:cNvPicPr/>
          <p:nvPr/>
        </p:nvPicPr>
        <p:blipFill>
          <a:blip r:embed="rId3">
            <a:clrChange>
              <a:clrFrom>
                <a:srgbClr val="FFFFFF"/>
              </a:clrFrom>
              <a:clrTo>
                <a:srgbClr val="FFFFFF">
                  <a:alpha val="0"/>
                </a:srgbClr>
              </a:clrTo>
            </a:clrChange>
          </a:blip>
          <a:stretch>
            <a:fillRect/>
          </a:stretch>
        </p:blipFill>
        <p:spPr>
          <a:xfrm>
            <a:off x="4679004" y="1342417"/>
            <a:ext cx="7590156" cy="4973702"/>
          </a:xfrm>
          <a:prstGeom prst="rect">
            <a:avLst/>
          </a:prstGeom>
        </p:spPr>
      </p:pic>
      <p:sp>
        <p:nvSpPr>
          <p:cNvPr id="4" name="TextBox 3">
            <a:extLst>
              <a:ext uri="{FF2B5EF4-FFF2-40B4-BE49-F238E27FC236}">
                <a16:creationId xmlns:a16="http://schemas.microsoft.com/office/drawing/2014/main" id="{C09E1F70-43BC-48AF-8F59-15D7839E099F}"/>
              </a:ext>
            </a:extLst>
          </p:cNvPr>
          <p:cNvSpPr txBox="1"/>
          <p:nvPr/>
        </p:nvSpPr>
        <p:spPr>
          <a:xfrm>
            <a:off x="772357" y="178068"/>
            <a:ext cx="10014012" cy="646331"/>
          </a:xfrm>
          <a:prstGeom prst="rect">
            <a:avLst/>
          </a:prstGeom>
          <a:noFill/>
        </p:spPr>
        <p:txBody>
          <a:bodyPr wrap="square" rtlCol="0">
            <a:spAutoFit/>
          </a:bodyPr>
          <a:lstStyle/>
          <a:p>
            <a:r>
              <a:rPr lang="en-US" sz="3600" dirty="0">
                <a:latin typeface="Avenir Next LT Pro Light" panose="020B0304020202020204" pitchFamily="34" charset="0"/>
              </a:rPr>
              <a:t>Proof-of-concept: Atlantic hurricane activity</a:t>
            </a:r>
            <a:endParaRPr lang="en-GB" sz="3600" dirty="0">
              <a:latin typeface="Avenir Next LT Pro Light" panose="020B0304020202020204" pitchFamily="34" charset="0"/>
            </a:endParaRPr>
          </a:p>
        </p:txBody>
      </p:sp>
      <p:sp>
        <p:nvSpPr>
          <p:cNvPr id="5" name="TextBox 4">
            <a:extLst>
              <a:ext uri="{FF2B5EF4-FFF2-40B4-BE49-F238E27FC236}">
                <a16:creationId xmlns:a16="http://schemas.microsoft.com/office/drawing/2014/main" id="{EE8B69BC-F410-4E2A-AA36-6C82D78FF55A}"/>
              </a:ext>
            </a:extLst>
          </p:cNvPr>
          <p:cNvSpPr txBox="1"/>
          <p:nvPr/>
        </p:nvSpPr>
        <p:spPr>
          <a:xfrm>
            <a:off x="290732" y="955288"/>
            <a:ext cx="4136995" cy="5170646"/>
          </a:xfrm>
          <a:prstGeom prst="rect">
            <a:avLst/>
          </a:prstGeom>
          <a:noFill/>
        </p:spPr>
        <p:txBody>
          <a:bodyPr wrap="square" rtlCol="0">
            <a:spAutoFit/>
          </a:bodyPr>
          <a:lstStyle/>
          <a:p>
            <a:pPr marL="285750" indent="-285750">
              <a:spcBef>
                <a:spcPts val="1200"/>
              </a:spcBef>
              <a:buFont typeface="Wingdings" panose="05000000000000000000" pitchFamily="2" charset="2"/>
              <a:buChar char="§"/>
            </a:pPr>
            <a:r>
              <a:rPr lang="en-US" dirty="0">
                <a:latin typeface="Avenir Next LT Pro Light" panose="020B0304020202020204" pitchFamily="34" charset="0"/>
              </a:rPr>
              <a:t>market to predict number of Atlantic hurricanes during the 2020 season</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part of Hivemind’s participation in Lloyd’s Lab Insurtech accelerator</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participants had expertise in meteorology, data science, machine learning and statistics</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historical average is 6 hurricanes</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2 hurricanes had occurred when the market opened at the end of August</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market initially predicted 9</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2020 saw 13 storms classed as hurricanes by Nov 30*</a:t>
            </a:r>
          </a:p>
        </p:txBody>
      </p:sp>
      <p:sp>
        <p:nvSpPr>
          <p:cNvPr id="7" name="TextBox 6">
            <a:extLst>
              <a:ext uri="{FF2B5EF4-FFF2-40B4-BE49-F238E27FC236}">
                <a16:creationId xmlns:a16="http://schemas.microsoft.com/office/drawing/2014/main" id="{42836E6E-1929-4CE2-85E7-39072E7A3806}"/>
              </a:ext>
            </a:extLst>
          </p:cNvPr>
          <p:cNvSpPr txBox="1"/>
          <p:nvPr/>
        </p:nvSpPr>
        <p:spPr>
          <a:xfrm>
            <a:off x="434789" y="6256823"/>
            <a:ext cx="8696749" cy="307777"/>
          </a:xfrm>
          <a:prstGeom prst="rect">
            <a:avLst/>
          </a:prstGeom>
          <a:noFill/>
        </p:spPr>
        <p:txBody>
          <a:bodyPr wrap="square" rtlCol="0">
            <a:spAutoFit/>
          </a:bodyPr>
          <a:lstStyle/>
          <a:p>
            <a:r>
              <a:rPr lang="en-US" sz="1400" dirty="0">
                <a:latin typeface="Avenir Next LT Pro Light" panose="020B0304020202020204" pitchFamily="34" charset="0"/>
              </a:rPr>
              <a:t>*Tropical storm Gamma was upgraded in post-season analysis published in April 2021</a:t>
            </a:r>
            <a:endParaRPr lang="en-GB" sz="1400" dirty="0"/>
          </a:p>
        </p:txBody>
      </p:sp>
      <p:sp>
        <p:nvSpPr>
          <p:cNvPr id="6" name="Slide Number Placeholder 5">
            <a:extLst>
              <a:ext uri="{FF2B5EF4-FFF2-40B4-BE49-F238E27FC236}">
                <a16:creationId xmlns:a16="http://schemas.microsoft.com/office/drawing/2014/main" id="{C165A535-761E-472A-B256-C543F09BCC59}"/>
              </a:ext>
            </a:extLst>
          </p:cNvPr>
          <p:cNvSpPr>
            <a:spLocks noGrp="1"/>
          </p:cNvSpPr>
          <p:nvPr>
            <p:ph type="sldNum" sz="quarter" idx="12"/>
          </p:nvPr>
        </p:nvSpPr>
        <p:spPr/>
        <p:txBody>
          <a:bodyPr/>
          <a:lstStyle/>
          <a:p>
            <a:fld id="{66A9B1F8-92A3-4701-9D95-2E051ADCF5DA}" type="slidenum">
              <a:rPr lang="en-GB" smtClean="0"/>
              <a:t>12</a:t>
            </a:fld>
            <a:endParaRPr lang="en-GB"/>
          </a:p>
        </p:txBody>
      </p:sp>
      <p:pic>
        <p:nvPicPr>
          <p:cNvPr id="8" name="Graphic 7">
            <a:extLst>
              <a:ext uri="{FF2B5EF4-FFF2-40B4-BE49-F238E27FC236}">
                <a16:creationId xmlns:a16="http://schemas.microsoft.com/office/drawing/2014/main" id="{F12B0348-9B3F-066A-5160-345C495676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6369" y="5188135"/>
            <a:ext cx="1113055" cy="404169"/>
          </a:xfrm>
          <a:prstGeom prst="rect">
            <a:avLst/>
          </a:prstGeom>
        </p:spPr>
      </p:pic>
      <p:pic>
        <p:nvPicPr>
          <p:cNvPr id="9" name="Picture 8" descr="Hivemind Agora&#10;">
            <a:extLst>
              <a:ext uri="{FF2B5EF4-FFF2-40B4-BE49-F238E27FC236}">
                <a16:creationId xmlns:a16="http://schemas.microsoft.com/office/drawing/2014/main" id="{8E24C6B7-BD9A-FBA7-A346-E9C25AF185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1538" y="5188135"/>
            <a:ext cx="1873197" cy="439030"/>
          </a:xfrm>
          <a:prstGeom prst="rect">
            <a:avLst/>
          </a:prstGeom>
        </p:spPr>
      </p:pic>
    </p:spTree>
    <p:extLst>
      <p:ext uri="{BB962C8B-B14F-4D97-AF65-F5344CB8AC3E}">
        <p14:creationId xmlns:p14="http://schemas.microsoft.com/office/powerpoint/2010/main" val="1741151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7B2C49-488B-C0A0-8F3A-D284F96D9D05}"/>
              </a:ext>
            </a:extLst>
          </p:cNvPr>
          <p:cNvSpPr>
            <a:spLocks noGrp="1"/>
          </p:cNvSpPr>
          <p:nvPr>
            <p:ph type="sldNum" sz="quarter" idx="12"/>
          </p:nvPr>
        </p:nvSpPr>
        <p:spPr/>
        <p:txBody>
          <a:bodyPr/>
          <a:lstStyle/>
          <a:p>
            <a:fld id="{66A9B1F8-92A3-4701-9D95-2E051ADCF5DA}" type="slidenum">
              <a:rPr lang="en-GB" smtClean="0"/>
              <a:t>13</a:t>
            </a:fld>
            <a:endParaRPr lang="en-GB"/>
          </a:p>
        </p:txBody>
      </p:sp>
      <p:pic>
        <p:nvPicPr>
          <p:cNvPr id="5" name="Picture 4">
            <a:extLst>
              <a:ext uri="{FF2B5EF4-FFF2-40B4-BE49-F238E27FC236}">
                <a16:creationId xmlns:a16="http://schemas.microsoft.com/office/drawing/2014/main" id="{A40E72B8-DA18-31AF-921F-797D18689BAB}"/>
              </a:ext>
            </a:extLst>
          </p:cNvPr>
          <p:cNvPicPr>
            <a:picLocks noChangeAspect="1"/>
          </p:cNvPicPr>
          <p:nvPr/>
        </p:nvPicPr>
        <p:blipFill>
          <a:blip r:embed="rId2"/>
          <a:stretch>
            <a:fillRect/>
          </a:stretch>
        </p:blipFill>
        <p:spPr>
          <a:xfrm>
            <a:off x="4038600" y="488507"/>
            <a:ext cx="7857067" cy="4419600"/>
          </a:xfrm>
          <a:prstGeom prst="rect">
            <a:avLst/>
          </a:prstGeom>
          <a:effectLst>
            <a:reflection blurRad="6350" stA="52000" endA="300" endPos="35000" dir="5400000" sy="-100000" algn="bl" rotWithShape="0"/>
          </a:effectLst>
          <a:scene3d>
            <a:camera prst="orthographicFront">
              <a:rot lat="0" lon="0" rev="0"/>
            </a:camera>
            <a:lightRig rig="threePt" dir="t"/>
          </a:scene3d>
        </p:spPr>
      </p:pic>
      <p:sp>
        <p:nvSpPr>
          <p:cNvPr id="8" name="TextBox 7">
            <a:extLst>
              <a:ext uri="{FF2B5EF4-FFF2-40B4-BE49-F238E27FC236}">
                <a16:creationId xmlns:a16="http://schemas.microsoft.com/office/drawing/2014/main" id="{E84C05CA-FD72-34FA-59D8-894B19FAF812}"/>
              </a:ext>
            </a:extLst>
          </p:cNvPr>
          <p:cNvSpPr txBox="1"/>
          <p:nvPr/>
        </p:nvSpPr>
        <p:spPr>
          <a:xfrm>
            <a:off x="186267" y="448733"/>
            <a:ext cx="3632200" cy="4247317"/>
          </a:xfrm>
          <a:prstGeom prst="rect">
            <a:avLst/>
          </a:prstGeom>
          <a:noFill/>
        </p:spPr>
        <p:txBody>
          <a:bodyPr wrap="square" rtlCol="0">
            <a:spAutoFit/>
          </a:bodyPr>
          <a:lstStyle/>
          <a:p>
            <a:pPr marL="285750" indent="-285750">
              <a:buFont typeface="Wingdings" panose="05000000000000000000" pitchFamily="2" charset="2"/>
              <a:buChar char="§"/>
            </a:pPr>
            <a:r>
              <a:rPr lang="en-US" dirty="0">
                <a:latin typeface="Avenir Next LT Pro" panose="020B0504020202020204" pitchFamily="34" charset="0"/>
              </a:rPr>
              <a:t>To predict number of Atlantic hurricanes that will occur during 2024 season.</a:t>
            </a:r>
          </a:p>
          <a:p>
            <a:pPr marL="285750" indent="-285750">
              <a:buFont typeface="Wingdings" panose="05000000000000000000" pitchFamily="2" charset="2"/>
              <a:buChar char="§"/>
            </a:pPr>
            <a:endParaRPr lang="en-US" dirty="0">
              <a:latin typeface="Avenir Next LT Pro" panose="020B0504020202020204" pitchFamily="34" charset="0"/>
            </a:endParaRPr>
          </a:p>
          <a:p>
            <a:pPr marL="285750" indent="-285750">
              <a:buFont typeface="Wingdings" panose="05000000000000000000" pitchFamily="2" charset="2"/>
              <a:buChar char="§"/>
            </a:pPr>
            <a:r>
              <a:rPr lang="en-US" dirty="0">
                <a:latin typeface="Avenir Next LT Pro" panose="020B0504020202020204" pitchFamily="34" charset="0"/>
              </a:rPr>
              <a:t>Opened on December 1</a:t>
            </a:r>
            <a:r>
              <a:rPr lang="en-US" baseline="30000" dirty="0">
                <a:latin typeface="Avenir Next LT Pro" panose="020B0504020202020204" pitchFamily="34" charset="0"/>
              </a:rPr>
              <a:t>st</a:t>
            </a:r>
            <a:r>
              <a:rPr lang="en-US" dirty="0">
                <a:latin typeface="Avenir Next LT Pro" panose="020B0504020202020204" pitchFamily="34" charset="0"/>
              </a:rPr>
              <a:t> 2023 and will trade through the season until November 30</a:t>
            </a:r>
            <a:r>
              <a:rPr lang="en-US" baseline="30000" dirty="0">
                <a:latin typeface="Avenir Next LT Pro" panose="020B0504020202020204" pitchFamily="34" charset="0"/>
              </a:rPr>
              <a:t>th</a:t>
            </a:r>
            <a:r>
              <a:rPr lang="en-US" dirty="0">
                <a:latin typeface="Avenir Next LT Pro" panose="020B0504020202020204" pitchFamily="34" charset="0"/>
              </a:rPr>
              <a:t> 2024.</a:t>
            </a:r>
          </a:p>
          <a:p>
            <a:pPr marL="285750" indent="-285750">
              <a:buFont typeface="Wingdings" panose="05000000000000000000" pitchFamily="2" charset="2"/>
              <a:buChar char="§"/>
            </a:pPr>
            <a:endParaRPr lang="en-US" dirty="0">
              <a:latin typeface="Avenir Next LT Pro" panose="020B0504020202020204" pitchFamily="34" charset="0"/>
            </a:endParaRPr>
          </a:p>
          <a:p>
            <a:pPr marL="285750" indent="-285750">
              <a:buFont typeface="Wingdings" panose="05000000000000000000" pitchFamily="2" charset="2"/>
              <a:buChar char="§"/>
            </a:pPr>
            <a:r>
              <a:rPr lang="en-US" dirty="0">
                <a:latin typeface="Avenir Next LT Pro" panose="020B0504020202020204" pitchFamily="34" charset="0"/>
              </a:rPr>
              <a:t>Not “pay-to-play”, invitation only.</a:t>
            </a:r>
          </a:p>
          <a:p>
            <a:pPr marL="285750" indent="-285750">
              <a:buFont typeface="Wingdings" panose="05000000000000000000" pitchFamily="2" charset="2"/>
              <a:buChar char="§"/>
            </a:pPr>
            <a:endParaRPr lang="en-US" dirty="0">
              <a:latin typeface="Avenir Next LT Pro" panose="020B0504020202020204" pitchFamily="34" charset="0"/>
            </a:endParaRPr>
          </a:p>
          <a:p>
            <a:pPr marL="285750" indent="-285750">
              <a:buFont typeface="Wingdings" panose="05000000000000000000" pitchFamily="2" charset="2"/>
              <a:buChar char="§"/>
            </a:pPr>
            <a:r>
              <a:rPr lang="en-US" dirty="0">
                <a:latin typeface="Avenir Next LT Pro" panose="020B0504020202020204" pitchFamily="34" charset="0"/>
              </a:rPr>
              <a:t>£20,000 subsidy.</a:t>
            </a:r>
          </a:p>
          <a:p>
            <a:pPr marL="285750" indent="-285750">
              <a:buFont typeface="Wingdings" panose="05000000000000000000" pitchFamily="2" charset="2"/>
              <a:buChar char="§"/>
            </a:pPr>
            <a:endParaRPr lang="en-US" dirty="0">
              <a:latin typeface="Avenir Next LT Pro" panose="020B0504020202020204" pitchFamily="34" charset="0"/>
            </a:endParaRPr>
          </a:p>
          <a:p>
            <a:endParaRPr lang="en-GB" dirty="0"/>
          </a:p>
        </p:txBody>
      </p:sp>
    </p:spTree>
    <p:extLst>
      <p:ext uri="{BB962C8B-B14F-4D97-AF65-F5344CB8AC3E}">
        <p14:creationId xmlns:p14="http://schemas.microsoft.com/office/powerpoint/2010/main" val="393894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4D3272-004E-69C5-BF54-384F1DBF0470}"/>
              </a:ext>
            </a:extLst>
          </p:cNvPr>
          <p:cNvSpPr>
            <a:spLocks noGrp="1"/>
          </p:cNvSpPr>
          <p:nvPr>
            <p:ph type="sldNum" sz="quarter" idx="12"/>
          </p:nvPr>
        </p:nvSpPr>
        <p:spPr/>
        <p:txBody>
          <a:bodyPr/>
          <a:lstStyle/>
          <a:p>
            <a:fld id="{66A9B1F8-92A3-4701-9D95-2E051ADCF5DA}" type="slidenum">
              <a:rPr lang="en-GB" smtClean="0"/>
              <a:t>14</a:t>
            </a:fld>
            <a:endParaRPr lang="en-GB"/>
          </a:p>
        </p:txBody>
      </p:sp>
      <p:pic>
        <p:nvPicPr>
          <p:cNvPr id="3" name="Picture 2">
            <a:extLst>
              <a:ext uri="{FF2B5EF4-FFF2-40B4-BE49-F238E27FC236}">
                <a16:creationId xmlns:a16="http://schemas.microsoft.com/office/drawing/2014/main" id="{A7EE462F-3F4A-EE78-A0B8-D430E0577600}"/>
              </a:ext>
            </a:extLst>
          </p:cNvPr>
          <p:cNvPicPr>
            <a:picLocks noChangeAspect="1"/>
          </p:cNvPicPr>
          <p:nvPr/>
        </p:nvPicPr>
        <p:blipFill>
          <a:blip r:embed="rId2"/>
          <a:stretch>
            <a:fillRect/>
          </a:stretch>
        </p:blipFill>
        <p:spPr>
          <a:xfrm>
            <a:off x="2494614" y="333611"/>
            <a:ext cx="7202772" cy="5669102"/>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4778C2AD-4BE3-8CBF-1145-8E75267B202C}"/>
              </a:ext>
            </a:extLst>
          </p:cNvPr>
          <p:cNvSpPr txBox="1"/>
          <p:nvPr/>
        </p:nvSpPr>
        <p:spPr>
          <a:xfrm>
            <a:off x="4523232" y="6068044"/>
            <a:ext cx="3145536" cy="369332"/>
          </a:xfrm>
          <a:prstGeom prst="rect">
            <a:avLst/>
          </a:prstGeom>
          <a:noFill/>
        </p:spPr>
        <p:txBody>
          <a:bodyPr wrap="square" rtlCol="0">
            <a:spAutoFit/>
          </a:bodyPr>
          <a:lstStyle/>
          <a:p>
            <a:r>
              <a:rPr lang="en-GB" dirty="0">
                <a:latin typeface="Avenir Next LT Pro" panose="020B0504020202020204" pitchFamily="34" charset="0"/>
                <a:hlinkClick r:id="rId3"/>
              </a:rPr>
              <a:t>https://agora.crucialab.net/</a:t>
            </a:r>
            <a:r>
              <a:rPr lang="en-GB" dirty="0">
                <a:latin typeface="Avenir Next LT Pro" panose="020B0504020202020204" pitchFamily="34" charset="0"/>
              </a:rPr>
              <a:t> </a:t>
            </a:r>
          </a:p>
        </p:txBody>
      </p:sp>
      <p:sp>
        <p:nvSpPr>
          <p:cNvPr id="6" name="Speech Bubble: Rectangle with Corners Rounded 5">
            <a:extLst>
              <a:ext uri="{FF2B5EF4-FFF2-40B4-BE49-F238E27FC236}">
                <a16:creationId xmlns:a16="http://schemas.microsoft.com/office/drawing/2014/main" id="{A94C645D-44DB-B0B4-A39C-CC3BFD998CF9}"/>
              </a:ext>
            </a:extLst>
          </p:cNvPr>
          <p:cNvSpPr/>
          <p:nvPr/>
        </p:nvSpPr>
        <p:spPr>
          <a:xfrm>
            <a:off x="325486" y="3363077"/>
            <a:ext cx="1640473" cy="971179"/>
          </a:xfrm>
          <a:prstGeom prst="wedgeRoundRectCallout">
            <a:avLst>
              <a:gd name="adj1" fmla="val 105256"/>
              <a:gd name="adj2" fmla="val 44688"/>
              <a:gd name="adj3" fmla="val 16667"/>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venir Next LT Pro" panose="020B0504020202020204" pitchFamily="34" charset="0"/>
              </a:rPr>
              <a:t>Contracts covering multiple outcomes can be defined.</a:t>
            </a:r>
            <a:endParaRPr lang="en-GB" sz="1200" dirty="0">
              <a:latin typeface="Avenir Next LT Pro" panose="020B0504020202020204" pitchFamily="34" charset="0"/>
            </a:endParaRPr>
          </a:p>
        </p:txBody>
      </p:sp>
      <p:sp>
        <p:nvSpPr>
          <p:cNvPr id="7" name="Speech Bubble: Rectangle with Corners Rounded 6">
            <a:extLst>
              <a:ext uri="{FF2B5EF4-FFF2-40B4-BE49-F238E27FC236}">
                <a16:creationId xmlns:a16="http://schemas.microsoft.com/office/drawing/2014/main" id="{16C0A4EF-1E5A-1671-A4AE-7E9161CD5B28}"/>
              </a:ext>
            </a:extLst>
          </p:cNvPr>
          <p:cNvSpPr/>
          <p:nvPr/>
        </p:nvSpPr>
        <p:spPr>
          <a:xfrm>
            <a:off x="325486" y="5568051"/>
            <a:ext cx="1640473" cy="869325"/>
          </a:xfrm>
          <a:prstGeom prst="wedgeRoundRectCallout">
            <a:avLst>
              <a:gd name="adj1" fmla="val 270803"/>
              <a:gd name="adj2" fmla="val -101022"/>
              <a:gd name="adj3" fmla="val 16667"/>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venir Next LT Pro" panose="020B0504020202020204" pitchFamily="34" charset="0"/>
              </a:rPr>
              <a:t>Prices set by the automated market maker.</a:t>
            </a:r>
            <a:endParaRPr lang="en-GB" sz="1200" dirty="0">
              <a:latin typeface="Avenir Next LT Pro" panose="020B0504020202020204" pitchFamily="34" charset="0"/>
            </a:endParaRPr>
          </a:p>
        </p:txBody>
      </p:sp>
      <p:sp>
        <p:nvSpPr>
          <p:cNvPr id="8" name="TextBox 7">
            <a:extLst>
              <a:ext uri="{FF2B5EF4-FFF2-40B4-BE49-F238E27FC236}">
                <a16:creationId xmlns:a16="http://schemas.microsoft.com/office/drawing/2014/main" id="{7530C54F-4181-55CE-4401-0C1530A85344}"/>
              </a:ext>
            </a:extLst>
          </p:cNvPr>
          <p:cNvSpPr txBox="1"/>
          <p:nvPr/>
        </p:nvSpPr>
        <p:spPr>
          <a:xfrm>
            <a:off x="7645908" y="485955"/>
            <a:ext cx="1929384" cy="369332"/>
          </a:xfrm>
          <a:prstGeom prst="rect">
            <a:avLst/>
          </a:prstGeom>
          <a:noFill/>
        </p:spPr>
        <p:txBody>
          <a:bodyPr wrap="square" rtlCol="0">
            <a:spAutoFit/>
          </a:bodyPr>
          <a:lstStyle/>
          <a:p>
            <a:r>
              <a:rPr lang="en-US" dirty="0">
                <a:solidFill>
                  <a:schemeClr val="bg1"/>
                </a:solidFill>
              </a:rPr>
              <a:t>2024-09-15 07:00</a:t>
            </a:r>
            <a:endParaRPr lang="en-GB" dirty="0">
              <a:solidFill>
                <a:schemeClr val="bg1"/>
              </a:solidFill>
            </a:endParaRPr>
          </a:p>
        </p:txBody>
      </p:sp>
    </p:spTree>
    <p:extLst>
      <p:ext uri="{BB962C8B-B14F-4D97-AF65-F5344CB8AC3E}">
        <p14:creationId xmlns:p14="http://schemas.microsoft.com/office/powerpoint/2010/main" val="1301798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E83078D-BB0C-4209-953D-F65813607821}"/>
              </a:ext>
            </a:extLst>
          </p:cNvPr>
          <p:cNvSpPr txBox="1"/>
          <p:nvPr/>
        </p:nvSpPr>
        <p:spPr>
          <a:xfrm>
            <a:off x="364137" y="578179"/>
            <a:ext cx="11098306" cy="769441"/>
          </a:xfrm>
          <a:prstGeom prst="rect">
            <a:avLst/>
          </a:prstGeom>
          <a:noFill/>
        </p:spPr>
        <p:txBody>
          <a:bodyPr wrap="square" rtlCol="0">
            <a:spAutoFit/>
          </a:bodyPr>
          <a:lstStyle/>
          <a:p>
            <a:r>
              <a:rPr lang="en-US" sz="4400" dirty="0">
                <a:latin typeface="Avenir Next LT Pro Light" panose="020B0304020202020204" pitchFamily="34" charset="0"/>
              </a:rPr>
              <a:t>Solving the circularity problem</a:t>
            </a:r>
          </a:p>
        </p:txBody>
      </p:sp>
      <p:sp>
        <p:nvSpPr>
          <p:cNvPr id="3" name="Slide Number Placeholder 2">
            <a:extLst>
              <a:ext uri="{FF2B5EF4-FFF2-40B4-BE49-F238E27FC236}">
                <a16:creationId xmlns:a16="http://schemas.microsoft.com/office/drawing/2014/main" id="{74A33B63-AF20-4690-85B1-D716D54CBD5B}"/>
              </a:ext>
            </a:extLst>
          </p:cNvPr>
          <p:cNvSpPr>
            <a:spLocks noGrp="1"/>
          </p:cNvSpPr>
          <p:nvPr>
            <p:ph type="sldNum" sz="quarter" idx="12"/>
          </p:nvPr>
        </p:nvSpPr>
        <p:spPr/>
        <p:txBody>
          <a:bodyPr/>
          <a:lstStyle/>
          <a:p>
            <a:fld id="{66A9B1F8-92A3-4701-9D95-2E051ADCF5DA}" type="slidenum">
              <a:rPr lang="en-GB" smtClean="0"/>
              <a:t>15</a:t>
            </a:fld>
            <a:endParaRPr lang="en-GB" dirty="0"/>
          </a:p>
        </p:txBody>
      </p:sp>
      <p:pic>
        <p:nvPicPr>
          <p:cNvPr id="8" name="Picture 7">
            <a:extLst>
              <a:ext uri="{FF2B5EF4-FFF2-40B4-BE49-F238E27FC236}">
                <a16:creationId xmlns:a16="http://schemas.microsoft.com/office/drawing/2014/main" id="{E6BCAD93-A7FA-8810-C22C-9044028B6946}"/>
              </a:ext>
            </a:extLst>
          </p:cNvPr>
          <p:cNvPicPr>
            <a:picLocks noChangeAspect="1"/>
          </p:cNvPicPr>
          <p:nvPr/>
        </p:nvPicPr>
        <p:blipFill>
          <a:blip r:embed="rId3"/>
          <a:stretch>
            <a:fillRect/>
          </a:stretch>
        </p:blipFill>
        <p:spPr>
          <a:xfrm>
            <a:off x="5251956" y="1513671"/>
            <a:ext cx="6365918" cy="4766150"/>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AC2D25EE-A1E1-7D9C-06B9-00D63A2E5872}"/>
              </a:ext>
            </a:extLst>
          </p:cNvPr>
          <p:cNvSpPr txBox="1"/>
          <p:nvPr/>
        </p:nvSpPr>
        <p:spPr>
          <a:xfrm>
            <a:off x="683370" y="1424149"/>
            <a:ext cx="4410635" cy="2923877"/>
          </a:xfrm>
          <a:prstGeom prst="rect">
            <a:avLst/>
          </a:prstGeom>
          <a:noFill/>
        </p:spPr>
        <p:txBody>
          <a:bodyPr wrap="square" rtlCol="0">
            <a:spAutoFit/>
          </a:bodyPr>
          <a:lstStyle/>
          <a:p>
            <a:r>
              <a:rPr lang="en-US" sz="2000" dirty="0">
                <a:latin typeface="Avenir Next LT Pro" panose="020B0504020202020204" pitchFamily="34" charset="0"/>
              </a:rPr>
              <a:t>A temperature rise of 1.5°C is predicted:</a:t>
            </a:r>
          </a:p>
          <a:p>
            <a:endParaRPr lang="en-US" sz="2000" dirty="0">
              <a:latin typeface="Avenir Next LT Pro" panose="020B0504020202020204" pitchFamily="34" charset="0"/>
            </a:endParaRPr>
          </a:p>
          <a:p>
            <a:r>
              <a:rPr lang="en-US" sz="2000" dirty="0">
                <a:latin typeface="Avenir Next LT Pro" panose="020B0504020202020204" pitchFamily="34" charset="0"/>
              </a:rPr>
              <a:t>Is this because…</a:t>
            </a:r>
          </a:p>
          <a:p>
            <a:pPr algn="ctr"/>
            <a:endParaRPr lang="en-US" sz="2000" dirty="0">
              <a:latin typeface="Avenir Next LT Pro" panose="020B0504020202020204" pitchFamily="34" charset="0"/>
            </a:endParaRPr>
          </a:p>
          <a:p>
            <a:pPr algn="ctr"/>
            <a:r>
              <a:rPr lang="en-US" sz="2000" dirty="0">
                <a:latin typeface="Avenir Next LT Pro" panose="020B0504020202020204" pitchFamily="34" charset="0"/>
              </a:rPr>
              <a:t>climate sensitivity is low</a:t>
            </a:r>
          </a:p>
          <a:p>
            <a:pPr algn="ctr"/>
            <a:r>
              <a:rPr lang="en-US" sz="2000" i="1" dirty="0">
                <a:latin typeface="Avenir Next LT Pro" panose="020B0504020202020204" pitchFamily="34" charset="0"/>
              </a:rPr>
              <a:t>or</a:t>
            </a:r>
          </a:p>
          <a:p>
            <a:pPr algn="ctr"/>
            <a:r>
              <a:rPr lang="en-GB" sz="2000" dirty="0">
                <a:latin typeface="Avenir Next LT Pro" panose="020B0504020202020204" pitchFamily="34" charset="0"/>
              </a:rPr>
              <a:t>big emissions reductions are expected</a:t>
            </a:r>
            <a:r>
              <a:rPr lang="en-GB" sz="2400" dirty="0">
                <a:latin typeface="Avenir Next LT Pro" panose="020B0504020202020204" pitchFamily="34" charset="0"/>
              </a:rPr>
              <a:t>?</a:t>
            </a:r>
          </a:p>
        </p:txBody>
      </p:sp>
      <p:sp>
        <p:nvSpPr>
          <p:cNvPr id="4" name="TextBox 3">
            <a:extLst>
              <a:ext uri="{FF2B5EF4-FFF2-40B4-BE49-F238E27FC236}">
                <a16:creationId xmlns:a16="http://schemas.microsoft.com/office/drawing/2014/main" id="{1CE562B4-69CD-835A-5539-3FB34554B605}"/>
              </a:ext>
            </a:extLst>
          </p:cNvPr>
          <p:cNvSpPr txBox="1"/>
          <p:nvPr/>
        </p:nvSpPr>
        <p:spPr>
          <a:xfrm>
            <a:off x="6992471" y="2882489"/>
            <a:ext cx="3697941" cy="1938992"/>
          </a:xfrm>
          <a:prstGeom prst="rect">
            <a:avLst/>
          </a:prstGeom>
          <a:noFill/>
        </p:spPr>
        <p:txBody>
          <a:bodyPr wrap="square" rtlCol="0">
            <a:spAutoFit/>
          </a:bodyPr>
          <a:lstStyle/>
          <a:p>
            <a:r>
              <a:rPr lang="en-US" sz="2400" dirty="0">
                <a:latin typeface="Avenir Next LT Pro" panose="020B0504020202020204" pitchFamily="34" charset="0"/>
              </a:rPr>
              <a:t>a joint-outcome space for GHG concentrations </a:t>
            </a:r>
            <a:r>
              <a:rPr lang="en-US" sz="2400" i="1" dirty="0">
                <a:latin typeface="Avenir Next LT Pro" panose="020B0504020202020204" pitchFamily="34" charset="0"/>
              </a:rPr>
              <a:t>and</a:t>
            </a:r>
            <a:r>
              <a:rPr lang="en-US" sz="2400" dirty="0">
                <a:latin typeface="Avenir Next LT Pro" panose="020B0504020202020204" pitchFamily="34" charset="0"/>
              </a:rPr>
              <a:t> temperature can differentiate these possibilities</a:t>
            </a:r>
            <a:endParaRPr lang="en-GB" sz="2400" dirty="0">
              <a:latin typeface="Avenir Next LT Pro" panose="020B0504020202020204" pitchFamily="34" charset="0"/>
            </a:endParaRPr>
          </a:p>
        </p:txBody>
      </p:sp>
      <p:sp>
        <p:nvSpPr>
          <p:cNvPr id="6" name="Rectangle: Rounded Corners 5">
            <a:extLst>
              <a:ext uri="{FF2B5EF4-FFF2-40B4-BE49-F238E27FC236}">
                <a16:creationId xmlns:a16="http://schemas.microsoft.com/office/drawing/2014/main" id="{90D4C3BF-05DD-B274-7368-ED923700E97D}"/>
              </a:ext>
            </a:extLst>
          </p:cNvPr>
          <p:cNvSpPr/>
          <p:nvPr/>
        </p:nvSpPr>
        <p:spPr>
          <a:xfrm>
            <a:off x="481095" y="4508740"/>
            <a:ext cx="4270321" cy="1686895"/>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venir Next LT Pro" panose="020B0504020202020204" pitchFamily="34" charset="0"/>
              </a:rPr>
              <a:t>“Circularity problem” coined in the context of inflation forecasting: inflation depends on interest rates, which depend on predicted inflation.</a:t>
            </a:r>
            <a:endParaRPr lang="en-GB" dirty="0">
              <a:latin typeface="Avenir Next LT Pro" panose="020B0504020202020204" pitchFamily="34" charset="0"/>
            </a:endParaRPr>
          </a:p>
        </p:txBody>
      </p:sp>
    </p:spTree>
    <p:extLst>
      <p:ext uri="{BB962C8B-B14F-4D97-AF65-F5344CB8AC3E}">
        <p14:creationId xmlns:p14="http://schemas.microsoft.com/office/powerpoint/2010/main" val="416025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041C180-4E55-4CE1-96D4-AA96B1344679}"/>
              </a:ext>
            </a:extLst>
          </p:cNvPr>
          <p:cNvSpPr txBox="1"/>
          <p:nvPr/>
        </p:nvSpPr>
        <p:spPr>
          <a:xfrm>
            <a:off x="435031" y="1366034"/>
            <a:ext cx="4136995" cy="5170646"/>
          </a:xfrm>
          <a:prstGeom prst="rect">
            <a:avLst/>
          </a:prstGeom>
          <a:noFill/>
        </p:spPr>
        <p:txBody>
          <a:bodyPr wrap="square" rtlCol="0">
            <a:spAutoFit/>
          </a:bodyPr>
          <a:lstStyle/>
          <a:p>
            <a:pPr marL="285750" indent="-285750">
              <a:spcBef>
                <a:spcPts val="1200"/>
              </a:spcBef>
              <a:buFont typeface="Wingdings" panose="05000000000000000000" pitchFamily="2" charset="2"/>
              <a:buChar char="§"/>
            </a:pPr>
            <a:r>
              <a:rPr lang="en-US" dirty="0">
                <a:latin typeface="Avenir Next LT Pro Light" panose="020B0304020202020204" pitchFamily="34" charset="0"/>
              </a:rPr>
              <a:t>simultaneous prediction of UK monthly temperature and rainfall</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space divided into 5,207 outcomes (0.2</a:t>
            </a:r>
            <a:r>
              <a:rPr lang="en-US" dirty="0">
                <a:latin typeface="Avenir Next LT Pro Light" panose="020B0304020202020204" pitchFamily="34" charset="0"/>
                <a:ea typeface="Cambria Math" panose="02040503050406030204" pitchFamily="18" charset="0"/>
              </a:rPr>
              <a:t>°C x 5mm</a:t>
            </a:r>
            <a:r>
              <a:rPr lang="en-US" dirty="0">
                <a:latin typeface="Cambria Math" panose="02040503050406030204" pitchFamily="18" charset="0"/>
                <a:ea typeface="Cambria Math" panose="02040503050406030204" pitchFamily="18" charset="0"/>
              </a:rPr>
              <a:t>)</a:t>
            </a:r>
            <a:endParaRPr lang="en-US" dirty="0">
              <a:latin typeface="Avenir Next LT Pro Light" panose="020B0304020202020204" pitchFamily="34" charset="0"/>
            </a:endParaRP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6 markets: April, May, June, July, August, September 2018</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all markets opened in March 2018</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24 teams from UK universities endowed with virtual credits</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teams accumulating most credits received prizes totaling £55,000  (courtesy of Winton Group)</a:t>
            </a:r>
          </a:p>
          <a:p>
            <a:pPr marL="285750" indent="-285750">
              <a:spcBef>
                <a:spcPts val="1200"/>
              </a:spcBef>
              <a:buFont typeface="Wingdings" panose="05000000000000000000" pitchFamily="2" charset="2"/>
              <a:buChar char="§"/>
            </a:pPr>
            <a:r>
              <a:rPr lang="en-US" dirty="0">
                <a:latin typeface="Avenir Next LT Pro Light" panose="020B0304020202020204" pitchFamily="34" charset="0"/>
              </a:rPr>
              <a:t>demonstrated viability of granular two-dimensional markets </a:t>
            </a:r>
            <a:endParaRPr lang="en-US" dirty="0"/>
          </a:p>
          <a:p>
            <a:endParaRPr lang="en-GB" dirty="0"/>
          </a:p>
        </p:txBody>
      </p:sp>
      <p:sp>
        <p:nvSpPr>
          <p:cNvPr id="5" name="TextBox 4">
            <a:extLst>
              <a:ext uri="{FF2B5EF4-FFF2-40B4-BE49-F238E27FC236}">
                <a16:creationId xmlns:a16="http://schemas.microsoft.com/office/drawing/2014/main" id="{C2227C1B-2011-48C6-AFA3-405944A72723}"/>
              </a:ext>
            </a:extLst>
          </p:cNvPr>
          <p:cNvSpPr txBox="1"/>
          <p:nvPr/>
        </p:nvSpPr>
        <p:spPr>
          <a:xfrm>
            <a:off x="559370" y="403660"/>
            <a:ext cx="10794430" cy="646331"/>
          </a:xfrm>
          <a:prstGeom prst="rect">
            <a:avLst/>
          </a:prstGeom>
          <a:noFill/>
        </p:spPr>
        <p:txBody>
          <a:bodyPr wrap="square" rtlCol="0">
            <a:spAutoFit/>
          </a:bodyPr>
          <a:lstStyle/>
          <a:p>
            <a:r>
              <a:rPr lang="en-US" sz="3600" dirty="0">
                <a:latin typeface="Avenir Next LT Pro" panose="020B0504020202020204" pitchFamily="34" charset="0"/>
              </a:rPr>
              <a:t>Proof-of-concept: monthly temperature and rainfall</a:t>
            </a:r>
            <a:endParaRPr lang="en-GB" sz="360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00B40CF7-BFA3-4E61-9660-069D9E9AB105}"/>
              </a:ext>
            </a:extLst>
          </p:cNvPr>
          <p:cNvSpPr>
            <a:spLocks noGrp="1"/>
          </p:cNvSpPr>
          <p:nvPr>
            <p:ph type="sldNum" sz="quarter" idx="12"/>
          </p:nvPr>
        </p:nvSpPr>
        <p:spPr/>
        <p:txBody>
          <a:bodyPr/>
          <a:lstStyle/>
          <a:p>
            <a:fld id="{66A9B1F8-92A3-4701-9D95-2E051ADCF5DA}" type="slidenum">
              <a:rPr lang="en-GB" smtClean="0"/>
              <a:t>16</a:t>
            </a:fld>
            <a:endParaRPr lang="en-GB"/>
          </a:p>
        </p:txBody>
      </p:sp>
      <p:pic>
        <p:nvPicPr>
          <p:cNvPr id="1026" name="Picture 2">
            <a:extLst>
              <a:ext uri="{FF2B5EF4-FFF2-40B4-BE49-F238E27FC236}">
                <a16:creationId xmlns:a16="http://schemas.microsoft.com/office/drawing/2014/main" id="{87BDDE70-A367-A14A-95F2-73EF321C0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1366034"/>
            <a:ext cx="6667500" cy="428625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3" name="Picture 4" descr="Winton Logo">
            <a:extLst>
              <a:ext uri="{FF2B5EF4-FFF2-40B4-BE49-F238E27FC236}">
                <a16:creationId xmlns:a16="http://schemas.microsoft.com/office/drawing/2014/main" id="{015224BF-8FFA-1164-B0FF-C3D5B5B99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599" y="2122676"/>
            <a:ext cx="982133" cy="38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39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A4A62B-AEA8-4714-A767-4A67EF30B70F}"/>
              </a:ext>
            </a:extLst>
          </p:cNvPr>
          <p:cNvSpPr txBox="1"/>
          <p:nvPr/>
        </p:nvSpPr>
        <p:spPr>
          <a:xfrm>
            <a:off x="6195451" y="782506"/>
            <a:ext cx="3504550" cy="584775"/>
          </a:xfrm>
          <a:prstGeom prst="rect">
            <a:avLst/>
          </a:prstGeom>
          <a:noFill/>
        </p:spPr>
        <p:txBody>
          <a:bodyPr wrap="square" rtlCol="0">
            <a:spAutoFit/>
          </a:bodyPr>
          <a:lstStyle/>
          <a:p>
            <a:r>
              <a:rPr lang="en-US" sz="1600" dirty="0">
                <a:latin typeface="Avenir Next LT Pro" panose="020B0504020202020204" pitchFamily="34" charset="0"/>
              </a:rPr>
              <a:t>curves inside the grey envelope are consistent with perfect calibration</a:t>
            </a:r>
            <a:endParaRPr lang="en-GB" sz="1600" dirty="0">
              <a:latin typeface="Avenir Next LT Pro" panose="020B0504020202020204" pitchFamily="34" charset="0"/>
            </a:endParaRPr>
          </a:p>
        </p:txBody>
      </p:sp>
      <p:sp>
        <p:nvSpPr>
          <p:cNvPr id="13" name="TextBox 12">
            <a:extLst>
              <a:ext uri="{FF2B5EF4-FFF2-40B4-BE49-F238E27FC236}">
                <a16:creationId xmlns:a16="http://schemas.microsoft.com/office/drawing/2014/main" id="{1844583E-FE65-4C3B-AE52-995117805863}"/>
              </a:ext>
            </a:extLst>
          </p:cNvPr>
          <p:cNvSpPr txBox="1"/>
          <p:nvPr/>
        </p:nvSpPr>
        <p:spPr>
          <a:xfrm>
            <a:off x="397405" y="2305615"/>
            <a:ext cx="4681248" cy="2246769"/>
          </a:xfrm>
          <a:prstGeom prst="rect">
            <a:avLst/>
          </a:prstGeom>
          <a:noFill/>
        </p:spPr>
        <p:txBody>
          <a:bodyPr wrap="square" rtlCol="0">
            <a:spAutoFit/>
          </a:bodyPr>
          <a:lstStyle/>
          <a:p>
            <a:r>
              <a:rPr lang="en-US" sz="2000" dirty="0">
                <a:latin typeface="Avenir Next LT Pro" panose="020B0504020202020204" pitchFamily="34" charset="0"/>
              </a:rPr>
              <a:t>Risk forecasts should be </a:t>
            </a:r>
            <a:r>
              <a:rPr lang="en-US" sz="2000" i="1" dirty="0">
                <a:latin typeface="Avenir Next LT Pro" panose="020B0504020202020204" pitchFamily="34" charset="0"/>
              </a:rPr>
              <a:t>calibrated</a:t>
            </a:r>
            <a:r>
              <a:rPr lang="en-US" sz="2000" dirty="0">
                <a:latin typeface="Avenir Next LT Pro" panose="020B0504020202020204" pitchFamily="34" charset="0"/>
              </a:rPr>
              <a:t>: </a:t>
            </a:r>
            <a:r>
              <a:rPr lang="en-US" sz="2000" b="1" dirty="0">
                <a:latin typeface="Avenir Next LT Pro" panose="020B0504020202020204" pitchFamily="34" charset="0"/>
              </a:rPr>
              <a:t>Frequencies of outcomes should match predicted probabilities.</a:t>
            </a:r>
          </a:p>
          <a:p>
            <a:endParaRPr lang="en-US" sz="2000" i="1" dirty="0">
              <a:latin typeface="Avenir Next LT Pro" panose="020B0504020202020204" pitchFamily="34" charset="0"/>
            </a:endParaRPr>
          </a:p>
          <a:p>
            <a:r>
              <a:rPr lang="en-US" sz="2000" dirty="0">
                <a:latin typeface="Avenir Next LT Pro" panose="020B0504020202020204" pitchFamily="34" charset="0"/>
              </a:rPr>
              <a:t>Prediction market forecasts for climate risks made using expert participants are consistent with good calibration.</a:t>
            </a:r>
            <a:endParaRPr lang="en-GB" sz="2000" dirty="0">
              <a:latin typeface="Avenir Next LT Pro" panose="020B0504020202020204" pitchFamily="34" charset="0"/>
            </a:endParaRPr>
          </a:p>
        </p:txBody>
      </p:sp>
      <p:sp>
        <p:nvSpPr>
          <p:cNvPr id="14" name="Title 1">
            <a:extLst>
              <a:ext uri="{FF2B5EF4-FFF2-40B4-BE49-F238E27FC236}">
                <a16:creationId xmlns:a16="http://schemas.microsoft.com/office/drawing/2014/main" id="{FF044C83-4CC0-4626-BBE7-72E5CEC04C03}"/>
              </a:ext>
            </a:extLst>
          </p:cNvPr>
          <p:cNvSpPr txBox="1">
            <a:spLocks/>
          </p:cNvSpPr>
          <p:nvPr/>
        </p:nvSpPr>
        <p:spPr>
          <a:xfrm>
            <a:off x="316229" y="204497"/>
            <a:ext cx="4843600" cy="17407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venir Next LT Pro" panose="020B0504020202020204" pitchFamily="34" charset="0"/>
              </a:rPr>
              <a:t>How accurate are market-based forecasts?</a:t>
            </a:r>
            <a:endParaRPr lang="en-GB" sz="3600" dirty="0">
              <a:latin typeface="Avenir Next LT Pro" panose="020B0504020202020204" pitchFamily="34" charset="0"/>
            </a:endParaRPr>
          </a:p>
        </p:txBody>
      </p:sp>
      <p:sp>
        <p:nvSpPr>
          <p:cNvPr id="2" name="TextBox 1">
            <a:extLst>
              <a:ext uri="{FF2B5EF4-FFF2-40B4-BE49-F238E27FC236}">
                <a16:creationId xmlns:a16="http://schemas.microsoft.com/office/drawing/2014/main" id="{384C2636-2C80-40DF-8AEF-B458490D1D7F}"/>
              </a:ext>
            </a:extLst>
          </p:cNvPr>
          <p:cNvSpPr txBox="1"/>
          <p:nvPr/>
        </p:nvSpPr>
        <p:spPr>
          <a:xfrm>
            <a:off x="316229" y="4813338"/>
            <a:ext cx="5129482" cy="923330"/>
          </a:xfrm>
          <a:prstGeom prst="rect">
            <a:avLst/>
          </a:prstGeom>
          <a:noFill/>
        </p:spPr>
        <p:txBody>
          <a:bodyPr wrap="square" rtlCol="0">
            <a:spAutoFit/>
          </a:bodyPr>
          <a:lstStyle/>
          <a:p>
            <a:pPr algn="just"/>
            <a:r>
              <a:rPr lang="en-US" sz="900" dirty="0">
                <a:latin typeface="Avenir Next LT Pro" panose="020B0504020202020204" pitchFamily="34" charset="0"/>
              </a:rPr>
              <a:t>Calibration curve is for 24 predictions of climate-related variables made on the AGORA platform by participants with expertise in climatology, meteorology, statistics, crop science and data science. The predictions were for Atlantic hurricane numbers, tropical Pacific sea-surface temperatures and monthly temperature and rainfall for the U.K. and U.K. wheat yield. Forecast horizons ranged from 1 to 10 months. The grey envelope was generated from an ensemble of simulated “actual” occurrences drawn from the predicted probability distributions.</a:t>
            </a:r>
            <a:endParaRPr lang="en-GB" sz="900" dirty="0">
              <a:latin typeface="Avenir Next LT Pro" panose="020B0504020202020204" pitchFamily="34" charset="0"/>
            </a:endParaRPr>
          </a:p>
        </p:txBody>
      </p:sp>
      <p:sp>
        <p:nvSpPr>
          <p:cNvPr id="5" name="Slide Number Placeholder 4">
            <a:extLst>
              <a:ext uri="{FF2B5EF4-FFF2-40B4-BE49-F238E27FC236}">
                <a16:creationId xmlns:a16="http://schemas.microsoft.com/office/drawing/2014/main" id="{EF68173C-DB2C-4B21-A676-FEF16A73CD14}"/>
              </a:ext>
            </a:extLst>
          </p:cNvPr>
          <p:cNvSpPr>
            <a:spLocks noGrp="1"/>
          </p:cNvSpPr>
          <p:nvPr>
            <p:ph type="sldNum" sz="quarter" idx="12"/>
          </p:nvPr>
        </p:nvSpPr>
        <p:spPr/>
        <p:txBody>
          <a:bodyPr/>
          <a:lstStyle/>
          <a:p>
            <a:fld id="{66A9B1F8-92A3-4701-9D95-2E051ADCF5DA}" type="slidenum">
              <a:rPr lang="en-GB" smtClean="0"/>
              <a:t>17</a:t>
            </a:fld>
            <a:endParaRPr lang="en-GB"/>
          </a:p>
        </p:txBody>
      </p:sp>
      <p:pic>
        <p:nvPicPr>
          <p:cNvPr id="7" name="Picture 6" descr="Chart&#10;&#10;Description automatically generated">
            <a:extLst>
              <a:ext uri="{FF2B5EF4-FFF2-40B4-BE49-F238E27FC236}">
                <a16:creationId xmlns:a16="http://schemas.microsoft.com/office/drawing/2014/main" id="{B1106F00-D4B4-4446-9FF3-AA13FF8A3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087" y="-182563"/>
            <a:ext cx="6538913" cy="6538913"/>
          </a:xfrm>
          <a:prstGeom prst="rect">
            <a:avLst/>
          </a:prstGeom>
        </p:spPr>
      </p:pic>
      <p:pic>
        <p:nvPicPr>
          <p:cNvPr id="3" name="Picture 2" descr="Hivemind Agora&#10;">
            <a:extLst>
              <a:ext uri="{FF2B5EF4-FFF2-40B4-BE49-F238E27FC236}">
                <a16:creationId xmlns:a16="http://schemas.microsoft.com/office/drawing/2014/main" id="{C7FC9B63-3DB5-1DC2-4024-575651123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71" y="6039619"/>
            <a:ext cx="1775647" cy="416167"/>
          </a:xfrm>
          <a:prstGeom prst="rect">
            <a:avLst/>
          </a:prstGeom>
        </p:spPr>
      </p:pic>
      <p:pic>
        <p:nvPicPr>
          <p:cNvPr id="6" name="Graphic 5">
            <a:extLst>
              <a:ext uri="{FF2B5EF4-FFF2-40B4-BE49-F238E27FC236}">
                <a16:creationId xmlns:a16="http://schemas.microsoft.com/office/drawing/2014/main" id="{8E4FACEA-F57A-BAFF-8D44-891F1FB05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6571" y="6081616"/>
            <a:ext cx="1113055" cy="404169"/>
          </a:xfrm>
          <a:prstGeom prst="rect">
            <a:avLst/>
          </a:prstGeom>
        </p:spPr>
      </p:pic>
      <p:pic>
        <p:nvPicPr>
          <p:cNvPr id="8" name="Picture 2" descr="AGRIMETRICS | EIT Food partner">
            <a:extLst>
              <a:ext uri="{FF2B5EF4-FFF2-40B4-BE49-F238E27FC236}">
                <a16:creationId xmlns:a16="http://schemas.microsoft.com/office/drawing/2014/main" id="{39F6026C-C126-03AC-A0C9-30C5D7CEF3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5288" y="6059276"/>
            <a:ext cx="1393365" cy="393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inton Logo">
            <a:extLst>
              <a:ext uri="{FF2B5EF4-FFF2-40B4-BE49-F238E27FC236}">
                <a16:creationId xmlns:a16="http://schemas.microsoft.com/office/drawing/2014/main" id="{FC5F7C91-3916-E48A-5B03-CA47626505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614" y="6055031"/>
            <a:ext cx="1048269" cy="41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057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500A27A5-C6F4-763E-3A06-02208AA79C7D}"/>
              </a:ext>
            </a:extLst>
          </p:cNvPr>
          <p:cNvSpPr txBox="1"/>
          <p:nvPr/>
        </p:nvSpPr>
        <p:spPr>
          <a:xfrm>
            <a:off x="559369" y="403660"/>
            <a:ext cx="9526463" cy="646331"/>
          </a:xfrm>
          <a:prstGeom prst="rect">
            <a:avLst/>
          </a:prstGeom>
          <a:noFill/>
        </p:spPr>
        <p:txBody>
          <a:bodyPr wrap="square" rtlCol="0">
            <a:spAutoFit/>
          </a:bodyPr>
          <a:lstStyle/>
          <a:p>
            <a:r>
              <a:rPr lang="en-US" sz="3600" dirty="0">
                <a:latin typeface="Avenir Next LT Pro" panose="020B0504020202020204" pitchFamily="34" charset="0"/>
              </a:rPr>
              <a:t>Challenges faced by long-range markets</a:t>
            </a:r>
            <a:endParaRPr lang="en-GB" sz="3600" dirty="0">
              <a:latin typeface="Avenir Next LT Pro" panose="020B0504020202020204" pitchFamily="34" charset="0"/>
            </a:endParaRPr>
          </a:p>
        </p:txBody>
      </p:sp>
      <p:sp>
        <p:nvSpPr>
          <p:cNvPr id="2" name="TextBox 1">
            <a:extLst>
              <a:ext uri="{FF2B5EF4-FFF2-40B4-BE49-F238E27FC236}">
                <a16:creationId xmlns:a16="http://schemas.microsoft.com/office/drawing/2014/main" id="{3DE7100D-B86B-0B45-3A57-8E60C9345BD7}"/>
              </a:ext>
            </a:extLst>
          </p:cNvPr>
          <p:cNvSpPr txBox="1"/>
          <p:nvPr/>
        </p:nvSpPr>
        <p:spPr>
          <a:xfrm>
            <a:off x="1172960" y="1588054"/>
            <a:ext cx="10332670" cy="5416868"/>
          </a:xfrm>
          <a:prstGeom prst="rect">
            <a:avLst/>
          </a:prstGeom>
          <a:noFill/>
        </p:spPr>
        <p:txBody>
          <a:bodyPr wrap="square" rtlCol="0">
            <a:spAutoFit/>
          </a:bodyPr>
          <a:lstStyle/>
          <a:p>
            <a:pPr>
              <a:spcBef>
                <a:spcPts val="1200"/>
              </a:spcBef>
            </a:pPr>
            <a:r>
              <a:rPr lang="en-US" sz="2000" b="1" dirty="0">
                <a:latin typeface="Avenir Next LT Pro" panose="020B0504020202020204" pitchFamily="34" charset="0"/>
              </a:rPr>
              <a:t>1. Time value of money</a:t>
            </a:r>
          </a:p>
          <a:p>
            <a:pPr lvl="2">
              <a:spcBef>
                <a:spcPts val="1200"/>
              </a:spcBef>
            </a:pPr>
            <a:r>
              <a:rPr lang="en-US" sz="2000" dirty="0">
                <a:latin typeface="Avenir Next LT Pro" panose="020B0504020202020204" pitchFamily="34" charset="0"/>
              </a:rPr>
              <a:t>Denominate the market in an asset that accrues interest.</a:t>
            </a:r>
          </a:p>
          <a:p>
            <a:pPr lvl="1">
              <a:spcBef>
                <a:spcPts val="1200"/>
              </a:spcBef>
            </a:pPr>
            <a:r>
              <a:rPr lang="en-US" sz="2000" dirty="0">
                <a:latin typeface="Avenir Next LT Pro" panose="020B0504020202020204" pitchFamily="34" charset="0"/>
              </a:rPr>
              <a:t>	e.g., credits represent a share of an invested research endowment.</a:t>
            </a:r>
          </a:p>
          <a:p>
            <a:pPr>
              <a:spcBef>
                <a:spcPts val="1200"/>
              </a:spcBef>
            </a:pPr>
            <a:r>
              <a:rPr lang="en-US" sz="2000" b="1" dirty="0">
                <a:latin typeface="Avenir Next LT Pro" panose="020B0504020202020204" pitchFamily="34" charset="0"/>
              </a:rPr>
              <a:t>2. Stability and longevity of institutions</a:t>
            </a:r>
          </a:p>
          <a:p>
            <a:pPr>
              <a:spcBef>
                <a:spcPts val="1200"/>
              </a:spcBef>
            </a:pPr>
            <a:r>
              <a:rPr lang="en-US" sz="2000" dirty="0">
                <a:latin typeface="Avenir Next LT Pro" panose="020B0504020202020204" pitchFamily="34" charset="0"/>
              </a:rPr>
              <a:t>	Participants need confidence market operator will be around for decades.</a:t>
            </a:r>
          </a:p>
          <a:p>
            <a:pPr>
              <a:spcBef>
                <a:spcPts val="1200"/>
              </a:spcBef>
            </a:pPr>
            <a:r>
              <a:rPr lang="en-US" sz="2000" dirty="0">
                <a:latin typeface="Avenir Next LT Pro" panose="020B0504020202020204" pitchFamily="34" charset="0"/>
              </a:rPr>
              <a:t>	Funds held in a bankruptcy-protected trust.</a:t>
            </a:r>
          </a:p>
          <a:p>
            <a:pPr>
              <a:spcBef>
                <a:spcPts val="1200"/>
              </a:spcBef>
            </a:pPr>
            <a:r>
              <a:rPr lang="en-US" sz="2000" dirty="0">
                <a:latin typeface="Avenir Next LT Pro" panose="020B0504020202020204" pitchFamily="34" charset="0"/>
              </a:rPr>
              <a:t>	Specified wind-up procedures.</a:t>
            </a:r>
          </a:p>
          <a:p>
            <a:pPr>
              <a:spcBef>
                <a:spcPts val="1200"/>
              </a:spcBef>
            </a:pPr>
            <a:r>
              <a:rPr lang="en-US" sz="2000" b="1" dirty="0">
                <a:latin typeface="Avenir Next LT Pro" panose="020B0504020202020204" pitchFamily="34" charset="0"/>
              </a:rPr>
              <a:t>3. Effectiveness of incentives on decadal horizons </a:t>
            </a:r>
          </a:p>
          <a:p>
            <a:pPr>
              <a:spcBef>
                <a:spcPts val="1200"/>
              </a:spcBef>
            </a:pPr>
            <a:r>
              <a:rPr lang="en-US" sz="2000" dirty="0">
                <a:latin typeface="Avenir Next LT Pro" panose="020B0504020202020204" pitchFamily="34" charset="0"/>
              </a:rPr>
              <a:t>	Participation of institutions with longer horizons than individuals.</a:t>
            </a:r>
          </a:p>
          <a:p>
            <a:pPr>
              <a:spcBef>
                <a:spcPts val="1200"/>
              </a:spcBef>
            </a:pPr>
            <a:r>
              <a:rPr lang="en-US" sz="2000" dirty="0">
                <a:latin typeface="Avenir Next LT Pro" panose="020B0504020202020204" pitchFamily="34" charset="0"/>
              </a:rPr>
              <a:t>	Work-place pensions rely on deferred incentives.</a:t>
            </a:r>
          </a:p>
          <a:p>
            <a:pPr marL="914400" lvl="1" indent="-457200">
              <a:spcBef>
                <a:spcPts val="1200"/>
              </a:spcBef>
              <a:buFont typeface="Arial" panose="020B0604020202020204" pitchFamily="34" charset="0"/>
              <a:buChar char="•"/>
            </a:pPr>
            <a:endParaRPr lang="en-US" sz="2800" dirty="0">
              <a:latin typeface="Avenir Next LT Pro" panose="020B0504020202020204" pitchFamily="34" charset="0"/>
            </a:endParaRPr>
          </a:p>
          <a:p>
            <a:endParaRPr lang="en-GB" dirty="0"/>
          </a:p>
        </p:txBody>
      </p:sp>
    </p:spTree>
    <p:extLst>
      <p:ext uri="{BB962C8B-B14F-4D97-AF65-F5344CB8AC3E}">
        <p14:creationId xmlns:p14="http://schemas.microsoft.com/office/powerpoint/2010/main" val="268870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02636D-1DCF-4697-EA9D-7EF889046696}"/>
              </a:ext>
            </a:extLst>
          </p:cNvPr>
          <p:cNvSpPr>
            <a:spLocks noGrp="1"/>
          </p:cNvSpPr>
          <p:nvPr>
            <p:ph type="sldNum" sz="quarter" idx="12"/>
          </p:nvPr>
        </p:nvSpPr>
        <p:spPr/>
        <p:txBody>
          <a:bodyPr/>
          <a:lstStyle/>
          <a:p>
            <a:fld id="{66A9B1F8-92A3-4701-9D95-2E051ADCF5DA}" type="slidenum">
              <a:rPr lang="en-GB" smtClean="0"/>
              <a:t>19</a:t>
            </a:fld>
            <a:endParaRPr lang="en-GB"/>
          </a:p>
        </p:txBody>
      </p:sp>
      <p:sp>
        <p:nvSpPr>
          <p:cNvPr id="6" name="TextBox 5">
            <a:extLst>
              <a:ext uri="{FF2B5EF4-FFF2-40B4-BE49-F238E27FC236}">
                <a16:creationId xmlns:a16="http://schemas.microsoft.com/office/drawing/2014/main" id="{FDE49833-DF3C-1D6E-7C7B-7131B1310E86}"/>
              </a:ext>
            </a:extLst>
          </p:cNvPr>
          <p:cNvSpPr txBox="1"/>
          <p:nvPr/>
        </p:nvSpPr>
        <p:spPr>
          <a:xfrm>
            <a:off x="546847" y="460688"/>
            <a:ext cx="11098306" cy="646331"/>
          </a:xfrm>
          <a:prstGeom prst="rect">
            <a:avLst/>
          </a:prstGeom>
          <a:noFill/>
        </p:spPr>
        <p:txBody>
          <a:bodyPr wrap="square" rtlCol="0">
            <a:spAutoFit/>
          </a:bodyPr>
          <a:lstStyle/>
          <a:p>
            <a:r>
              <a:rPr lang="en-US" sz="3600" dirty="0">
                <a:latin typeface="Avenir Next LT Pro" panose="020B0504020202020204" pitchFamily="34" charset="0"/>
              </a:rPr>
              <a:t>A new kind of scientific institution…</a:t>
            </a:r>
          </a:p>
        </p:txBody>
      </p:sp>
      <p:sp>
        <p:nvSpPr>
          <p:cNvPr id="3" name="TextBox 2">
            <a:extLst>
              <a:ext uri="{FF2B5EF4-FFF2-40B4-BE49-F238E27FC236}">
                <a16:creationId xmlns:a16="http://schemas.microsoft.com/office/drawing/2014/main" id="{7ADB38C9-954B-F392-B297-969C77447C14}"/>
              </a:ext>
            </a:extLst>
          </p:cNvPr>
          <p:cNvSpPr txBox="1"/>
          <p:nvPr/>
        </p:nvSpPr>
        <p:spPr>
          <a:xfrm>
            <a:off x="1430676" y="1405964"/>
            <a:ext cx="9551267" cy="6494085"/>
          </a:xfrm>
          <a:prstGeom prst="rect">
            <a:avLst/>
          </a:prstGeom>
          <a:noFill/>
        </p:spPr>
        <p:txBody>
          <a:bodyPr wrap="square" rtlCol="0">
            <a:spAutoFit/>
          </a:bodyPr>
          <a:lstStyle/>
          <a:p>
            <a:pPr>
              <a:lnSpc>
                <a:spcPct val="150000"/>
              </a:lnSpc>
            </a:pPr>
            <a:r>
              <a:rPr lang="en-US" sz="2400" dirty="0">
                <a:latin typeface="Avenir Next LT Pro" panose="020B0504020202020204" pitchFamily="34" charset="0"/>
              </a:rPr>
              <a:t>…that combines the concept of incentive prizes (e.g., Longitude Prize, X-Prize) with the information discovery of markets.</a:t>
            </a:r>
          </a:p>
          <a:p>
            <a:pPr>
              <a:lnSpc>
                <a:spcPct val="150000"/>
              </a:lnSpc>
            </a:pPr>
            <a:endParaRPr lang="en-US" sz="2400" dirty="0">
              <a:latin typeface="Avenir Next LT Pro" panose="020B0504020202020204" pitchFamily="34" charset="0"/>
            </a:endParaRPr>
          </a:p>
          <a:p>
            <a:pPr>
              <a:lnSpc>
                <a:spcPct val="150000"/>
              </a:lnSpc>
            </a:pPr>
            <a:r>
              <a:rPr lang="en-US" sz="2400" dirty="0">
                <a:latin typeface="Avenir Next LT Pro" panose="020B0504020202020204" pitchFamily="34" charset="0"/>
              </a:rPr>
              <a:t>When the </a:t>
            </a:r>
            <a:r>
              <a:rPr lang="en-US" sz="2400" u="sng" dirty="0">
                <a:latin typeface="Avenir Next LT Pro" panose="020B0504020202020204" pitchFamily="34" charset="0"/>
              </a:rPr>
              <a:t>primary deliverable of research is a forecast</a:t>
            </a:r>
            <a:r>
              <a:rPr lang="en-US" sz="2400" dirty="0">
                <a:latin typeface="Avenir Next LT Pro" panose="020B0504020202020204" pitchFamily="34" charset="0"/>
              </a:rPr>
              <a:t>, subsidised prediction markets can raise the productivity of researchers by providing a more efficient way to…</a:t>
            </a:r>
          </a:p>
          <a:p>
            <a:pPr>
              <a:lnSpc>
                <a:spcPct val="150000"/>
              </a:lnSpc>
            </a:pPr>
            <a:endParaRPr lang="en-US" sz="2400" dirty="0">
              <a:latin typeface="Avenir Next LT Pro" panose="020B0504020202020204" pitchFamily="34" charset="0"/>
            </a:endParaRPr>
          </a:p>
          <a:p>
            <a:pPr marL="457200" indent="-457200">
              <a:lnSpc>
                <a:spcPct val="150000"/>
              </a:lnSpc>
              <a:buFont typeface="+mj-lt"/>
              <a:buAutoNum type="arabicPeriod"/>
            </a:pPr>
            <a:r>
              <a:rPr lang="en-US" sz="2400" dirty="0">
                <a:latin typeface="Avenir Next LT Pro" panose="020B0504020202020204" pitchFamily="34" charset="0"/>
              </a:rPr>
              <a:t>…aggregate and summarise disparate expertise.</a:t>
            </a:r>
          </a:p>
          <a:p>
            <a:pPr marL="457200" indent="-457200">
              <a:lnSpc>
                <a:spcPct val="150000"/>
              </a:lnSpc>
              <a:buFont typeface="+mj-lt"/>
              <a:buAutoNum type="arabicPeriod"/>
            </a:pPr>
            <a:r>
              <a:rPr lang="en-US" sz="2400" dirty="0">
                <a:latin typeface="Avenir Next LT Pro" panose="020B0504020202020204" pitchFamily="34" charset="0"/>
              </a:rPr>
              <a:t>…allocate funding.</a:t>
            </a:r>
          </a:p>
          <a:p>
            <a:pPr>
              <a:lnSpc>
                <a:spcPct val="150000"/>
              </a:lnSpc>
            </a:pPr>
            <a:endParaRPr lang="en-US" sz="2400" dirty="0">
              <a:latin typeface="Avenir Next LT Pro" panose="020B0504020202020204" pitchFamily="34" charset="0"/>
            </a:endParaRPr>
          </a:p>
          <a:p>
            <a:pPr>
              <a:lnSpc>
                <a:spcPct val="150000"/>
              </a:lnSpc>
            </a:pPr>
            <a:endParaRPr lang="en-US" sz="2400" dirty="0">
              <a:latin typeface="Avenir Next LT Pro" panose="020B0504020202020204" pitchFamily="34" charset="0"/>
            </a:endParaRPr>
          </a:p>
          <a:p>
            <a:endParaRPr lang="en-GB" sz="2000" dirty="0">
              <a:latin typeface="Avenir Next LT Pro" panose="020B0504020202020204" pitchFamily="34" charset="0"/>
            </a:endParaRPr>
          </a:p>
        </p:txBody>
      </p:sp>
    </p:spTree>
    <p:extLst>
      <p:ext uri="{BB962C8B-B14F-4D97-AF65-F5344CB8AC3E}">
        <p14:creationId xmlns:p14="http://schemas.microsoft.com/office/powerpoint/2010/main" val="818220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6ACF2C-65FA-86AC-0510-F66756D3E1C0}"/>
              </a:ext>
            </a:extLst>
          </p:cNvPr>
          <p:cNvSpPr>
            <a:spLocks noGrp="1"/>
          </p:cNvSpPr>
          <p:nvPr>
            <p:ph type="sldNum" sz="quarter" idx="12"/>
          </p:nvPr>
        </p:nvSpPr>
        <p:spPr/>
        <p:txBody>
          <a:bodyPr/>
          <a:lstStyle/>
          <a:p>
            <a:fld id="{66A9B1F8-92A3-4701-9D95-2E051ADCF5DA}" type="slidenum">
              <a:rPr lang="en-GB" smtClean="0"/>
              <a:t>2</a:t>
            </a:fld>
            <a:endParaRPr lang="en-GB" dirty="0"/>
          </a:p>
        </p:txBody>
      </p:sp>
      <p:sp>
        <p:nvSpPr>
          <p:cNvPr id="4" name="TextBox 3">
            <a:extLst>
              <a:ext uri="{FF2B5EF4-FFF2-40B4-BE49-F238E27FC236}">
                <a16:creationId xmlns:a16="http://schemas.microsoft.com/office/drawing/2014/main" id="{86F0C563-18EA-8708-046D-7D9C8AC5795A}"/>
              </a:ext>
            </a:extLst>
          </p:cNvPr>
          <p:cNvSpPr txBox="1"/>
          <p:nvPr/>
        </p:nvSpPr>
        <p:spPr>
          <a:xfrm>
            <a:off x="931333" y="551289"/>
            <a:ext cx="10422467" cy="5509200"/>
          </a:xfrm>
          <a:prstGeom prst="rect">
            <a:avLst/>
          </a:prstGeom>
          <a:noFill/>
        </p:spPr>
        <p:txBody>
          <a:bodyPr wrap="square" rtlCol="0">
            <a:spAutoFit/>
          </a:bodyPr>
          <a:lstStyle/>
          <a:p>
            <a:pPr algn="ctr"/>
            <a:r>
              <a:rPr lang="en-US" sz="3200" b="1" dirty="0">
                <a:latin typeface="Avenir Next LT Pro Demi" panose="020B0704020202020204" pitchFamily="34" charset="0"/>
              </a:rPr>
              <a:t>Expert Prediction Markets for Climate Risks</a:t>
            </a:r>
          </a:p>
          <a:p>
            <a:pPr algn="ctr"/>
            <a:endParaRPr lang="en-US" sz="3200" b="1" dirty="0">
              <a:latin typeface="Avenir Next LT Pro" panose="020B0504020202020204" pitchFamily="34" charset="0"/>
            </a:endParaRPr>
          </a:p>
          <a:p>
            <a:pPr algn="just"/>
            <a:r>
              <a:rPr lang="en-US" sz="1600" dirty="0">
                <a:latin typeface="Avenir Next LT Pro" panose="020B0504020202020204" pitchFamily="34" charset="0"/>
              </a:rPr>
              <a:t>The market for climate forecasts suffers from three major challenges: the fragmentation of relevant expertise, the information asymmetry inherent in long-range prediction when forecaster track records are not available, and the “circularity” of the interdependence between physical climate predictions and future greenhouse gas concentrations.</a:t>
            </a:r>
          </a:p>
          <a:p>
            <a:pPr algn="just"/>
            <a:endParaRPr lang="en-US" sz="1600" dirty="0">
              <a:latin typeface="Avenir Next LT Pro" panose="020B0504020202020204" pitchFamily="34" charset="0"/>
            </a:endParaRPr>
          </a:p>
          <a:p>
            <a:pPr algn="just"/>
            <a:r>
              <a:rPr lang="en-US" sz="1600" dirty="0">
                <a:latin typeface="Avenir Next LT Pro" panose="020B0504020202020204" pitchFamily="34" charset="0"/>
              </a:rPr>
              <a:t>These three issues can be simultaneously and elegantly addressed using prediction markets. Prediction markets are similar to financial futures markets, or even sport betting, but instead of being designed to transfer risks, or for entertainment, they are specifically intended to elicit and aggregate disparate information.</a:t>
            </a:r>
          </a:p>
          <a:p>
            <a:pPr algn="just"/>
            <a:endParaRPr lang="en-US" sz="1600" dirty="0">
              <a:latin typeface="Avenir Next LT Pro" panose="020B0504020202020204" pitchFamily="34" charset="0"/>
            </a:endParaRPr>
          </a:p>
          <a:p>
            <a:pPr algn="just"/>
            <a:r>
              <a:rPr lang="en-US" sz="1600" dirty="0">
                <a:latin typeface="Avenir Next LT Pro" panose="020B0504020202020204" pitchFamily="34" charset="0"/>
              </a:rPr>
              <a:t>Prediction markets have been used to predict things such as the outcomes of elections and the reliability of psychological research but attempts to use them for predicting climate have met with mixed results due to the low liquidity typically encountered by markets for specialized topics.</a:t>
            </a:r>
          </a:p>
          <a:p>
            <a:pPr algn="just"/>
            <a:endParaRPr lang="en-US" sz="1600" dirty="0">
              <a:latin typeface="Avenir Next LT Pro" panose="020B0504020202020204" pitchFamily="34" charset="0"/>
            </a:endParaRPr>
          </a:p>
          <a:p>
            <a:pPr algn="just"/>
            <a:r>
              <a:rPr lang="en-US" sz="1600" dirty="0">
                <a:latin typeface="Avenir Next LT Pro" panose="020B0504020202020204" pitchFamily="34" charset="0"/>
              </a:rPr>
              <a:t>The liquidity problem can be tackled using automated market making algorithms and this approach will be illustrated with examples of successful climate-related prediction markets. How such markets can be used for long-range climate prediction, addressing the problem of circularity, will also be explained. An upcoming demonstration market for predicting Atlantic hurricane activity, in which university teams are invited to take part, will be introduced.</a:t>
            </a:r>
            <a:endParaRPr lang="en-GB" dirty="0">
              <a:latin typeface="Avenir Next LT Pro" panose="020B0504020202020204" pitchFamily="34" charset="0"/>
            </a:endParaRPr>
          </a:p>
        </p:txBody>
      </p:sp>
    </p:spTree>
    <p:extLst>
      <p:ext uri="{BB962C8B-B14F-4D97-AF65-F5344CB8AC3E}">
        <p14:creationId xmlns:p14="http://schemas.microsoft.com/office/powerpoint/2010/main" val="1122635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A33B63-AF20-4690-85B1-D716D54CBD5B}"/>
              </a:ext>
            </a:extLst>
          </p:cNvPr>
          <p:cNvSpPr>
            <a:spLocks noGrp="1"/>
          </p:cNvSpPr>
          <p:nvPr>
            <p:ph type="sldNum" sz="quarter" idx="12"/>
          </p:nvPr>
        </p:nvSpPr>
        <p:spPr/>
        <p:txBody>
          <a:bodyPr/>
          <a:lstStyle/>
          <a:p>
            <a:fld id="{66A9B1F8-92A3-4701-9D95-2E051ADCF5DA}" type="slidenum">
              <a:rPr lang="en-GB" smtClean="0"/>
              <a:t>20</a:t>
            </a:fld>
            <a:endParaRPr lang="en-GB" dirty="0"/>
          </a:p>
        </p:txBody>
      </p:sp>
      <p:sp>
        <p:nvSpPr>
          <p:cNvPr id="2" name="TextBox 1">
            <a:extLst>
              <a:ext uri="{FF2B5EF4-FFF2-40B4-BE49-F238E27FC236}">
                <a16:creationId xmlns:a16="http://schemas.microsoft.com/office/drawing/2014/main" id="{7E6511BD-8B0B-D400-1F54-5DE566C57541}"/>
              </a:ext>
            </a:extLst>
          </p:cNvPr>
          <p:cNvSpPr txBox="1"/>
          <p:nvPr/>
        </p:nvSpPr>
        <p:spPr>
          <a:xfrm>
            <a:off x="794004" y="1360438"/>
            <a:ext cx="10603992" cy="2585323"/>
          </a:xfrm>
          <a:prstGeom prst="rect">
            <a:avLst/>
          </a:prstGeom>
          <a:noFill/>
        </p:spPr>
        <p:txBody>
          <a:bodyPr wrap="square" rtlCol="0">
            <a:spAutoFit/>
          </a:bodyPr>
          <a:lstStyle/>
          <a:p>
            <a:r>
              <a:rPr lang="en-US" dirty="0">
                <a:latin typeface="Avenir Next LT Pro" panose="020B0504020202020204" pitchFamily="34" charset="0"/>
              </a:rPr>
              <a:t>Roulston, M., Kaplan, T., Day, B. and Kaivanto, K., 2022. Prediction-market innovations can improve climate-risk forecasts. </a:t>
            </a:r>
            <a:r>
              <a:rPr lang="en-US" i="1" dirty="0">
                <a:latin typeface="Avenir Next LT Pro" panose="020B0504020202020204" pitchFamily="34" charset="0"/>
              </a:rPr>
              <a:t>Nature Climate Change</a:t>
            </a:r>
            <a:r>
              <a:rPr lang="en-US" dirty="0">
                <a:latin typeface="Avenir Next LT Pro" panose="020B0504020202020204" pitchFamily="34" charset="0"/>
              </a:rPr>
              <a:t>, </a:t>
            </a:r>
            <a:r>
              <a:rPr lang="en-US" b="1" dirty="0">
                <a:latin typeface="Avenir Next LT Pro" panose="020B0504020202020204" pitchFamily="34" charset="0"/>
              </a:rPr>
              <a:t>12</a:t>
            </a:r>
            <a:r>
              <a:rPr lang="en-US" dirty="0">
                <a:latin typeface="Avenir Next LT Pro" panose="020B0504020202020204" pitchFamily="34" charset="0"/>
              </a:rPr>
              <a:t>(10), pp.879-880. </a:t>
            </a:r>
            <a:r>
              <a:rPr lang="en-US" dirty="0">
                <a:latin typeface="Avenir Next LT Pro" panose="020B0504020202020204" pitchFamily="34" charset="0"/>
                <a:hlinkClick r:id="rId3"/>
              </a:rPr>
              <a:t>https://doi.org/10.1038/s41558-022-01467-6</a:t>
            </a:r>
            <a:r>
              <a:rPr lang="en-US" dirty="0">
                <a:latin typeface="Avenir Next LT Pro" panose="020B0504020202020204" pitchFamily="34" charset="0"/>
              </a:rPr>
              <a:t> </a:t>
            </a:r>
          </a:p>
          <a:p>
            <a:endParaRPr lang="en-US" dirty="0">
              <a:latin typeface="Avenir Next LT Pro" panose="020B0504020202020204" pitchFamily="34" charset="0"/>
            </a:endParaRPr>
          </a:p>
          <a:p>
            <a:r>
              <a:rPr lang="en-US" dirty="0">
                <a:latin typeface="Avenir Next LT Pro" panose="020B0504020202020204" pitchFamily="34" charset="0"/>
              </a:rPr>
              <a:t>Roulston, M. and Kaivanto, K., 2024. Can expert prediction markets forecast climate-related risks?. </a:t>
            </a:r>
            <a:r>
              <a:rPr lang="en-US" i="1" dirty="0">
                <a:latin typeface="Avenir Next LT Pro" panose="020B0504020202020204" pitchFamily="34" charset="0"/>
              </a:rPr>
              <a:t>Bulletin of the American Meteorological Society</a:t>
            </a:r>
            <a:r>
              <a:rPr lang="en-US" dirty="0">
                <a:latin typeface="Avenir Next LT Pro" panose="020B0504020202020204" pitchFamily="34" charset="0"/>
              </a:rPr>
              <a:t>. </a:t>
            </a:r>
            <a:r>
              <a:rPr lang="en-US" dirty="0">
                <a:latin typeface="Avenir Next LT Pro" panose="020B0504020202020204" pitchFamily="34" charset="0"/>
                <a:hlinkClick r:id="rId4"/>
              </a:rPr>
              <a:t>https://doi.org/10.1175/BAMS-D-24-0135.1</a:t>
            </a:r>
            <a:r>
              <a:rPr lang="en-US" dirty="0">
                <a:latin typeface="Avenir Next LT Pro" panose="020B0504020202020204" pitchFamily="34" charset="0"/>
              </a:rPr>
              <a:t> </a:t>
            </a:r>
          </a:p>
          <a:p>
            <a:endParaRPr lang="en-US" dirty="0">
              <a:latin typeface="Avenir Next LT Pro" panose="020B0504020202020204" pitchFamily="34" charset="0"/>
            </a:endParaRPr>
          </a:p>
          <a:p>
            <a:pPr algn="l"/>
            <a:r>
              <a:rPr lang="en-US" dirty="0">
                <a:latin typeface="Avenir Next LT Pro" panose="020B0504020202020204" pitchFamily="34" charset="0"/>
              </a:rPr>
              <a:t>Roulston, M. and Kaivanto, K., 2024. </a:t>
            </a:r>
            <a:r>
              <a:rPr lang="en-US" sz="1800" b="0" i="0" u="none" strike="noStrike" baseline="0" dirty="0">
                <a:solidFill>
                  <a:srgbClr val="000000"/>
                </a:solidFill>
                <a:latin typeface="Avenir Next LT Pro" panose="020B0504020202020204" pitchFamily="34" charset="0"/>
              </a:rPr>
              <a:t>Joint-outcome prediction markets for climate risks</a:t>
            </a:r>
            <a:r>
              <a:rPr lang="en-US" dirty="0">
                <a:latin typeface="Avenir Next LT Pro" panose="020B0504020202020204" pitchFamily="34" charset="0"/>
              </a:rPr>
              <a:t>. </a:t>
            </a:r>
            <a:r>
              <a:rPr lang="en-US" i="1" dirty="0">
                <a:latin typeface="Avenir Next LT Pro" panose="020B0504020202020204" pitchFamily="34" charset="0"/>
              </a:rPr>
              <a:t>PLOS ONE. </a:t>
            </a:r>
            <a:r>
              <a:rPr lang="en-US" dirty="0">
                <a:latin typeface="Avenir Next LT Pro" panose="020B0504020202020204" pitchFamily="34" charset="0"/>
                <a:hlinkClick r:id="rId5"/>
              </a:rPr>
              <a:t>https://doi.org/10.1371/journal.pone.0309164</a:t>
            </a:r>
            <a:r>
              <a:rPr lang="en-US" dirty="0">
                <a:latin typeface="Avenir Next LT Pro" panose="020B0504020202020204" pitchFamily="34" charset="0"/>
              </a:rPr>
              <a:t> </a:t>
            </a:r>
            <a:endParaRPr lang="en-GB" dirty="0">
              <a:latin typeface="Avenir Next LT Pro" panose="020B0504020202020204" pitchFamily="34" charset="0"/>
            </a:endParaRPr>
          </a:p>
        </p:txBody>
      </p:sp>
      <p:sp>
        <p:nvSpPr>
          <p:cNvPr id="4" name="TextBox 3">
            <a:extLst>
              <a:ext uri="{FF2B5EF4-FFF2-40B4-BE49-F238E27FC236}">
                <a16:creationId xmlns:a16="http://schemas.microsoft.com/office/drawing/2014/main" id="{57195413-5E62-46F5-7AF3-4C94C2ADFC2E}"/>
              </a:ext>
            </a:extLst>
          </p:cNvPr>
          <p:cNvSpPr txBox="1"/>
          <p:nvPr/>
        </p:nvSpPr>
        <p:spPr>
          <a:xfrm>
            <a:off x="559370" y="403660"/>
            <a:ext cx="4675807" cy="646331"/>
          </a:xfrm>
          <a:prstGeom prst="rect">
            <a:avLst/>
          </a:prstGeom>
          <a:noFill/>
        </p:spPr>
        <p:txBody>
          <a:bodyPr wrap="square" rtlCol="0">
            <a:spAutoFit/>
          </a:bodyPr>
          <a:lstStyle/>
          <a:p>
            <a:r>
              <a:rPr lang="en-US" sz="3600" dirty="0">
                <a:latin typeface="Avenir Next LT Pro" panose="020B0504020202020204" pitchFamily="34" charset="0"/>
              </a:rPr>
              <a:t>Further reading</a:t>
            </a:r>
            <a:endParaRPr lang="en-GB" sz="3600" dirty="0">
              <a:latin typeface="Avenir Next LT Pro" panose="020B0504020202020204" pitchFamily="34" charset="0"/>
            </a:endParaRPr>
          </a:p>
        </p:txBody>
      </p:sp>
    </p:spTree>
    <p:extLst>
      <p:ext uri="{BB962C8B-B14F-4D97-AF65-F5344CB8AC3E}">
        <p14:creationId xmlns:p14="http://schemas.microsoft.com/office/powerpoint/2010/main" val="87513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02636D-1DCF-4697-EA9D-7EF889046696}"/>
              </a:ext>
            </a:extLst>
          </p:cNvPr>
          <p:cNvSpPr>
            <a:spLocks noGrp="1"/>
          </p:cNvSpPr>
          <p:nvPr>
            <p:ph type="sldNum" sz="quarter" idx="12"/>
          </p:nvPr>
        </p:nvSpPr>
        <p:spPr/>
        <p:txBody>
          <a:bodyPr/>
          <a:lstStyle/>
          <a:p>
            <a:fld id="{66A9B1F8-92A3-4701-9D95-2E051ADCF5DA}" type="slidenum">
              <a:rPr lang="en-GB" smtClean="0"/>
              <a:t>3</a:t>
            </a:fld>
            <a:endParaRPr lang="en-GB"/>
          </a:p>
        </p:txBody>
      </p:sp>
      <p:sp>
        <p:nvSpPr>
          <p:cNvPr id="6" name="TextBox 5">
            <a:extLst>
              <a:ext uri="{FF2B5EF4-FFF2-40B4-BE49-F238E27FC236}">
                <a16:creationId xmlns:a16="http://schemas.microsoft.com/office/drawing/2014/main" id="{FDE49833-DF3C-1D6E-7C7B-7131B1310E86}"/>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Three challenges for climate forecasting</a:t>
            </a:r>
          </a:p>
        </p:txBody>
      </p:sp>
      <p:sp>
        <p:nvSpPr>
          <p:cNvPr id="7" name="TextBox 6">
            <a:extLst>
              <a:ext uri="{FF2B5EF4-FFF2-40B4-BE49-F238E27FC236}">
                <a16:creationId xmlns:a16="http://schemas.microsoft.com/office/drawing/2014/main" id="{C803D000-3AC9-753B-41B9-732FCF73D50C}"/>
              </a:ext>
            </a:extLst>
          </p:cNvPr>
          <p:cNvSpPr txBox="1"/>
          <p:nvPr/>
        </p:nvSpPr>
        <p:spPr>
          <a:xfrm>
            <a:off x="2750748" y="1648608"/>
            <a:ext cx="8776970" cy="5139869"/>
          </a:xfrm>
          <a:prstGeom prst="rect">
            <a:avLst/>
          </a:prstGeom>
          <a:noFill/>
        </p:spPr>
        <p:txBody>
          <a:bodyPr wrap="square" rtlCol="0">
            <a:spAutoFit/>
          </a:bodyPr>
          <a:lstStyle/>
          <a:p>
            <a:pPr marL="457200" indent="-457200" algn="just">
              <a:spcBef>
                <a:spcPts val="1200"/>
              </a:spcBef>
              <a:buFont typeface="Wingdings" panose="05000000000000000000" pitchFamily="2" charset="2"/>
              <a:buChar char="§"/>
            </a:pPr>
            <a:r>
              <a:rPr lang="en-US" sz="2800" b="1" dirty="0">
                <a:latin typeface="Avenir Next LT Pro Demi" panose="020B0704020202020204" pitchFamily="34" charset="0"/>
              </a:rPr>
              <a:t>Fragmentation</a:t>
            </a:r>
            <a:r>
              <a:rPr lang="en-US" sz="2800" dirty="0">
                <a:latin typeface="Avenir Next LT Pro Demi" panose="020B0704020202020204" pitchFamily="34" charset="0"/>
              </a:rPr>
              <a:t>:</a:t>
            </a:r>
            <a:r>
              <a:rPr lang="en-US" sz="2800" dirty="0">
                <a:latin typeface="Avenir Next LT Pro" panose="020B0504020202020204" pitchFamily="34" charset="0"/>
              </a:rPr>
              <a:t> forecasting climate requires disparate expertise in physical and social sciences; different modelling approaches.</a:t>
            </a:r>
          </a:p>
          <a:p>
            <a:pPr marL="457200" indent="-457200" algn="just">
              <a:spcBef>
                <a:spcPts val="1200"/>
              </a:spcBef>
              <a:buFont typeface="Wingdings" panose="05000000000000000000" pitchFamily="2" charset="2"/>
              <a:buChar char="§"/>
            </a:pPr>
            <a:r>
              <a:rPr lang="en-US" sz="2800" b="1" dirty="0">
                <a:latin typeface="Avenir Next LT Pro Demi" panose="020B0704020202020204" pitchFamily="34" charset="0"/>
              </a:rPr>
              <a:t>Information asymmetry</a:t>
            </a:r>
            <a:r>
              <a:rPr lang="en-US" sz="2800" dirty="0">
                <a:latin typeface="Avenir Next LT Pro" panose="020B0504020202020204" pitchFamily="34" charset="0"/>
              </a:rPr>
              <a:t>: it can take decades to ascertain the quality of a forecaster; track records can’t be used to evaluate them. </a:t>
            </a:r>
          </a:p>
          <a:p>
            <a:pPr marL="457200" indent="-457200" algn="just">
              <a:spcBef>
                <a:spcPts val="1200"/>
              </a:spcBef>
              <a:buFont typeface="Wingdings" panose="05000000000000000000" pitchFamily="2" charset="2"/>
              <a:buChar char="§"/>
            </a:pPr>
            <a:r>
              <a:rPr lang="en-US" sz="2800" b="1" dirty="0">
                <a:latin typeface="Avenir Next LT Pro Demi" panose="020B0704020202020204" pitchFamily="34" charset="0"/>
              </a:rPr>
              <a:t>“Circularity”</a:t>
            </a:r>
            <a:r>
              <a:rPr lang="en-US" sz="2800" dirty="0">
                <a:latin typeface="Avenir Next LT Pro" panose="020B0504020202020204" pitchFamily="34" charset="0"/>
              </a:rPr>
              <a:t>:</a:t>
            </a:r>
            <a:r>
              <a:rPr lang="en-US" sz="2800" b="1" dirty="0">
                <a:latin typeface="Avenir Next LT Pro Demi" panose="020B0704020202020204" pitchFamily="34" charset="0"/>
              </a:rPr>
              <a:t> </a:t>
            </a:r>
            <a:r>
              <a:rPr lang="en-US" sz="2800" dirty="0">
                <a:latin typeface="Avenir Next LT Pro" panose="020B0504020202020204" pitchFamily="34" charset="0"/>
              </a:rPr>
              <a:t>long-range climate forecasts are conditional on GHG emissions, which are conditional on policy, which is conditional on long-range climate forecasts.</a:t>
            </a:r>
          </a:p>
          <a:p>
            <a:endParaRPr lang="en-US" sz="2800" dirty="0">
              <a:latin typeface="Avenir Next LT Pro" panose="020B0504020202020204" pitchFamily="34" charset="0"/>
            </a:endParaRPr>
          </a:p>
        </p:txBody>
      </p:sp>
      <p:pic>
        <p:nvPicPr>
          <p:cNvPr id="3" name="Picture 2" descr="A lemon cut in half&#10;&#10;Description automatically generated">
            <a:extLst>
              <a:ext uri="{FF2B5EF4-FFF2-40B4-BE49-F238E27FC236}">
                <a16:creationId xmlns:a16="http://schemas.microsoft.com/office/drawing/2014/main" id="{EDC49FD3-90B0-60F2-AD3D-26986EA3E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741" y="3246987"/>
            <a:ext cx="1599007" cy="1217448"/>
          </a:xfrm>
          <a:prstGeom prst="rect">
            <a:avLst/>
          </a:prstGeom>
        </p:spPr>
      </p:pic>
      <p:pic>
        <p:nvPicPr>
          <p:cNvPr id="1026" name="Picture 2">
            <a:extLst>
              <a:ext uri="{FF2B5EF4-FFF2-40B4-BE49-F238E27FC236}">
                <a16:creationId xmlns:a16="http://schemas.microsoft.com/office/drawing/2014/main" id="{E4D9AD76-2990-1746-F7E7-37942D8FF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096" y="4600102"/>
            <a:ext cx="1481307" cy="1570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igsaw Puzzle Pieces Clipart">
            <a:extLst>
              <a:ext uri="{FF2B5EF4-FFF2-40B4-BE49-F238E27FC236}">
                <a16:creationId xmlns:a16="http://schemas.microsoft.com/office/drawing/2014/main" id="{985D8CA9-CC49-8DDF-679E-82C1EE984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396" y="1500060"/>
            <a:ext cx="1599007" cy="159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7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02636D-1DCF-4697-EA9D-7EF889046696}"/>
              </a:ext>
            </a:extLst>
          </p:cNvPr>
          <p:cNvSpPr>
            <a:spLocks noGrp="1"/>
          </p:cNvSpPr>
          <p:nvPr>
            <p:ph type="sldNum" sz="quarter" idx="12"/>
          </p:nvPr>
        </p:nvSpPr>
        <p:spPr/>
        <p:txBody>
          <a:bodyPr/>
          <a:lstStyle/>
          <a:p>
            <a:fld id="{66A9B1F8-92A3-4701-9D95-2E051ADCF5DA}" type="slidenum">
              <a:rPr lang="en-GB" smtClean="0"/>
              <a:t>4</a:t>
            </a:fld>
            <a:endParaRPr lang="en-GB"/>
          </a:p>
        </p:txBody>
      </p:sp>
      <p:sp>
        <p:nvSpPr>
          <p:cNvPr id="6" name="TextBox 5">
            <a:extLst>
              <a:ext uri="{FF2B5EF4-FFF2-40B4-BE49-F238E27FC236}">
                <a16:creationId xmlns:a16="http://schemas.microsoft.com/office/drawing/2014/main" id="{FDE49833-DF3C-1D6E-7C7B-7131B1310E86}"/>
              </a:ext>
            </a:extLst>
          </p:cNvPr>
          <p:cNvSpPr txBox="1"/>
          <p:nvPr/>
        </p:nvSpPr>
        <p:spPr>
          <a:xfrm>
            <a:off x="255494" y="460688"/>
            <a:ext cx="11098306" cy="646331"/>
          </a:xfrm>
          <a:prstGeom prst="rect">
            <a:avLst/>
          </a:prstGeom>
          <a:noFill/>
        </p:spPr>
        <p:txBody>
          <a:bodyPr wrap="square" rtlCol="0">
            <a:spAutoFit/>
          </a:bodyPr>
          <a:lstStyle/>
          <a:p>
            <a:r>
              <a:rPr lang="en-US" sz="3600" dirty="0">
                <a:latin typeface="Avenir Next LT Pro Light" panose="020B0304020202020204" pitchFamily="34" charset="0"/>
              </a:rPr>
              <a:t>Prediction markets</a:t>
            </a:r>
          </a:p>
        </p:txBody>
      </p:sp>
      <p:sp>
        <p:nvSpPr>
          <p:cNvPr id="7" name="TextBox 6">
            <a:extLst>
              <a:ext uri="{FF2B5EF4-FFF2-40B4-BE49-F238E27FC236}">
                <a16:creationId xmlns:a16="http://schemas.microsoft.com/office/drawing/2014/main" id="{C803D000-3AC9-753B-41B9-732FCF73D50C}"/>
              </a:ext>
            </a:extLst>
          </p:cNvPr>
          <p:cNvSpPr txBox="1"/>
          <p:nvPr/>
        </p:nvSpPr>
        <p:spPr>
          <a:xfrm>
            <a:off x="255494" y="1399425"/>
            <a:ext cx="4087906" cy="5632311"/>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Avenir Next LT Pro" panose="020B0504020202020204" pitchFamily="34" charset="0"/>
              </a:rPr>
              <a:t>Designed to obtain information, not transfer assets or risks.</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Typically use “</a:t>
            </a:r>
            <a:r>
              <a:rPr lang="en-US" sz="2000" u="sng" dirty="0">
                <a:latin typeface="Avenir Next LT Pro" panose="020B0504020202020204" pitchFamily="34" charset="0"/>
              </a:rPr>
              <a:t>Arrow-Debreu securities</a:t>
            </a:r>
            <a:r>
              <a:rPr lang="en-US" sz="2000" dirty="0">
                <a:latin typeface="Avenir Next LT Pro" panose="020B0504020202020204" pitchFamily="34" charset="0"/>
              </a:rPr>
              <a:t>” which pay out 1.00 if an event occurs and nothing if it doesn’t.</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These are traded on an exchange and the prevailing price is an </a:t>
            </a:r>
            <a:r>
              <a:rPr lang="en-US" sz="2000" u="sng" dirty="0">
                <a:latin typeface="Avenir Next LT Pro" panose="020B0504020202020204" pitchFamily="34" charset="0"/>
              </a:rPr>
              <a:t>implied probability of the event</a:t>
            </a:r>
            <a:r>
              <a:rPr lang="en-US" sz="2000" dirty="0">
                <a:latin typeface="Avenir Next LT Pro" panose="020B0504020202020204" pitchFamily="34" charset="0"/>
              </a:rPr>
              <a:t>.</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Iowa Electronic Markets (IEM) have been running since 1980s, with a focus on politics.</a:t>
            </a:r>
          </a:p>
          <a:p>
            <a:pPr marL="342900" indent="-342900">
              <a:buFont typeface="Wingdings" panose="05000000000000000000" pitchFamily="2" charset="2"/>
              <a:buChar char="§"/>
            </a:pPr>
            <a:endParaRPr lang="en-US" sz="2000" dirty="0">
              <a:latin typeface="Avenir Next LT Pro" panose="020B0504020202020204" pitchFamily="34" charset="0"/>
            </a:endParaRPr>
          </a:p>
        </p:txBody>
      </p:sp>
      <p:sp>
        <p:nvSpPr>
          <p:cNvPr id="2" name="TextBox 1">
            <a:extLst>
              <a:ext uri="{FF2B5EF4-FFF2-40B4-BE49-F238E27FC236}">
                <a16:creationId xmlns:a16="http://schemas.microsoft.com/office/drawing/2014/main" id="{23AB2D07-6368-0D5B-7BEB-386442B14A2F}"/>
              </a:ext>
            </a:extLst>
          </p:cNvPr>
          <p:cNvSpPr txBox="1"/>
          <p:nvPr/>
        </p:nvSpPr>
        <p:spPr>
          <a:xfrm>
            <a:off x="6167277" y="5731077"/>
            <a:ext cx="5186523" cy="369332"/>
          </a:xfrm>
          <a:prstGeom prst="rect">
            <a:avLst/>
          </a:prstGeom>
          <a:noFill/>
        </p:spPr>
        <p:txBody>
          <a:bodyPr wrap="square" rtlCol="0">
            <a:spAutoFit/>
          </a:bodyPr>
          <a:lstStyle/>
          <a:p>
            <a:r>
              <a:rPr lang="en-US" dirty="0">
                <a:latin typeface="Avenir Next LT Pro" panose="020B0504020202020204" pitchFamily="34" charset="0"/>
              </a:rPr>
              <a:t>IEM prices for 2024 U.S. Presidential election.</a:t>
            </a:r>
            <a:endParaRPr lang="en-GB" dirty="0">
              <a:latin typeface="Avenir Next LT Pro" panose="020B0504020202020204" pitchFamily="34" charset="0"/>
            </a:endParaRPr>
          </a:p>
        </p:txBody>
      </p:sp>
      <p:pic>
        <p:nvPicPr>
          <p:cNvPr id="1026" name="Picture 2">
            <a:extLst>
              <a:ext uri="{FF2B5EF4-FFF2-40B4-BE49-F238E27FC236}">
                <a16:creationId xmlns:a16="http://schemas.microsoft.com/office/drawing/2014/main" id="{08F263E0-145A-981C-38A7-62F3719A8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50" y="2100777"/>
            <a:ext cx="7391456" cy="3374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57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5E1F6C-56B6-87CE-86AF-091332D81501}"/>
              </a:ext>
            </a:extLst>
          </p:cNvPr>
          <p:cNvSpPr>
            <a:spLocks noGrp="1"/>
          </p:cNvSpPr>
          <p:nvPr>
            <p:ph type="sldNum" sz="quarter" idx="12"/>
          </p:nvPr>
        </p:nvSpPr>
        <p:spPr/>
        <p:txBody>
          <a:bodyPr/>
          <a:lstStyle/>
          <a:p>
            <a:fld id="{66A9B1F8-92A3-4701-9D95-2E051ADCF5DA}" type="slidenum">
              <a:rPr lang="en-GB" smtClean="0"/>
              <a:t>5</a:t>
            </a:fld>
            <a:endParaRPr lang="en-GB"/>
          </a:p>
        </p:txBody>
      </p:sp>
      <p:pic>
        <p:nvPicPr>
          <p:cNvPr id="4" name="Content Placeholder 4">
            <a:extLst>
              <a:ext uri="{FF2B5EF4-FFF2-40B4-BE49-F238E27FC236}">
                <a16:creationId xmlns:a16="http://schemas.microsoft.com/office/drawing/2014/main" id="{016943EA-85A4-154F-2935-5D5174ABA1A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17254" y="0"/>
            <a:ext cx="6674746" cy="5419761"/>
          </a:xfrm>
          <a:prstGeom prst="rect">
            <a:avLst/>
          </a:prstGeom>
        </p:spPr>
      </p:pic>
      <p:sp>
        <p:nvSpPr>
          <p:cNvPr id="6" name="TextBox 5">
            <a:extLst>
              <a:ext uri="{FF2B5EF4-FFF2-40B4-BE49-F238E27FC236}">
                <a16:creationId xmlns:a16="http://schemas.microsoft.com/office/drawing/2014/main" id="{0DC7B5EF-2CBF-2C2C-E853-0A896F168FBD}"/>
              </a:ext>
            </a:extLst>
          </p:cNvPr>
          <p:cNvSpPr txBox="1"/>
          <p:nvPr/>
        </p:nvSpPr>
        <p:spPr>
          <a:xfrm>
            <a:off x="232584" y="5982811"/>
            <a:ext cx="6096000" cy="738664"/>
          </a:xfrm>
          <a:prstGeom prst="rect">
            <a:avLst/>
          </a:prstGeom>
          <a:noFill/>
        </p:spPr>
        <p:txBody>
          <a:bodyPr wrap="square">
            <a:spAutoFit/>
          </a:bodyPr>
          <a:lstStyle/>
          <a:p>
            <a:r>
              <a:rPr lang="en-US" sz="1400" b="0" i="0" dirty="0" err="1">
                <a:solidFill>
                  <a:srgbClr val="222222"/>
                </a:solidFill>
                <a:effectLst/>
                <a:latin typeface="Avenir Next LT Pro" panose="020B0504020202020204" pitchFamily="34" charset="0"/>
              </a:rPr>
              <a:t>Dreber</a:t>
            </a:r>
            <a:r>
              <a:rPr lang="en-US" sz="1400" b="0" i="0" dirty="0">
                <a:solidFill>
                  <a:srgbClr val="222222"/>
                </a:solidFill>
                <a:effectLst/>
                <a:latin typeface="Avenir Next LT Pro" panose="020B0504020202020204" pitchFamily="34" charset="0"/>
              </a:rPr>
              <a:t>, Anna, et al. "Using prediction markets to estimate the reproducibility of scientific research." </a:t>
            </a:r>
            <a:r>
              <a:rPr lang="en-US" sz="1400" b="0" i="1" dirty="0">
                <a:solidFill>
                  <a:srgbClr val="222222"/>
                </a:solidFill>
                <a:effectLst/>
                <a:latin typeface="Avenir Next LT Pro" panose="020B0504020202020204" pitchFamily="34" charset="0"/>
              </a:rPr>
              <a:t>Proceedings of the National Academy of Sciences</a:t>
            </a:r>
            <a:r>
              <a:rPr lang="en-US" sz="1400" b="0" i="0" dirty="0">
                <a:solidFill>
                  <a:srgbClr val="222222"/>
                </a:solidFill>
                <a:effectLst/>
                <a:latin typeface="Avenir Next LT Pro" panose="020B0504020202020204" pitchFamily="34" charset="0"/>
              </a:rPr>
              <a:t> 112.50 (2015): 15343-15347.</a:t>
            </a:r>
            <a:endParaRPr lang="en-GB" sz="1400" dirty="0">
              <a:latin typeface="Avenir Next LT Pro" panose="020B0504020202020204" pitchFamily="34" charset="0"/>
            </a:endParaRPr>
          </a:p>
        </p:txBody>
      </p:sp>
      <p:sp>
        <p:nvSpPr>
          <p:cNvPr id="7" name="TextBox 6">
            <a:extLst>
              <a:ext uri="{FF2B5EF4-FFF2-40B4-BE49-F238E27FC236}">
                <a16:creationId xmlns:a16="http://schemas.microsoft.com/office/drawing/2014/main" id="{62078B51-9813-7E81-8F8F-E7A8B3341ED6}"/>
              </a:ext>
            </a:extLst>
          </p:cNvPr>
          <p:cNvSpPr txBox="1"/>
          <p:nvPr/>
        </p:nvSpPr>
        <p:spPr>
          <a:xfrm>
            <a:off x="304653" y="1031815"/>
            <a:ext cx="5013310" cy="5324535"/>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Avenir Next LT Pro" panose="020B0504020202020204" pitchFamily="34" charset="0"/>
              </a:rPr>
              <a:t>An </a:t>
            </a:r>
            <a:r>
              <a:rPr lang="en-US" sz="2000" u="sng" dirty="0">
                <a:latin typeface="Avenir Next LT Pro" panose="020B0504020202020204" pitchFamily="34" charset="0"/>
              </a:rPr>
              <a:t>expert</a:t>
            </a:r>
            <a:r>
              <a:rPr lang="en-US" sz="2000" dirty="0">
                <a:latin typeface="Avenir Next LT Pro" panose="020B0504020202020204" pitchFamily="34" charset="0"/>
              </a:rPr>
              <a:t> prediction market to predict whether experimental psychology studies would replicate.</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Prediction market approach found to outperform surveys. </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Prediction markets “correct” in 71% of replications.</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Simple average survey correct in 58% of replications.</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r>
              <a:rPr lang="en-US" sz="2000" dirty="0">
                <a:latin typeface="Avenir Next LT Pro" panose="020B0504020202020204" pitchFamily="34" charset="0"/>
              </a:rPr>
              <a:t>Weighted average survey correct in 50% of replications.</a:t>
            </a:r>
          </a:p>
          <a:p>
            <a:pPr marL="342900" indent="-342900">
              <a:buFont typeface="Wingdings" panose="05000000000000000000" pitchFamily="2" charset="2"/>
              <a:buChar char="§"/>
            </a:pPr>
            <a:endParaRPr lang="en-US" sz="2000" dirty="0">
              <a:latin typeface="Avenir Next LT Pro" panose="020B0504020202020204" pitchFamily="34" charset="0"/>
            </a:endParaRPr>
          </a:p>
          <a:p>
            <a:pPr marL="342900" indent="-342900">
              <a:buFont typeface="Wingdings" panose="05000000000000000000" pitchFamily="2" charset="2"/>
              <a:buChar char="§"/>
            </a:pPr>
            <a:endParaRPr lang="en-US" sz="2000" dirty="0">
              <a:latin typeface="Avenir Next LT Pro" panose="020B0504020202020204" pitchFamily="34" charset="0"/>
            </a:endParaRPr>
          </a:p>
        </p:txBody>
      </p:sp>
      <p:sp>
        <p:nvSpPr>
          <p:cNvPr id="8" name="TextBox 7">
            <a:extLst>
              <a:ext uri="{FF2B5EF4-FFF2-40B4-BE49-F238E27FC236}">
                <a16:creationId xmlns:a16="http://schemas.microsoft.com/office/drawing/2014/main" id="{04304ADC-E909-5B19-DECD-CBAF79C1AF09}"/>
              </a:ext>
            </a:extLst>
          </p:cNvPr>
          <p:cNvSpPr txBox="1"/>
          <p:nvPr/>
        </p:nvSpPr>
        <p:spPr>
          <a:xfrm>
            <a:off x="448734" y="2509309"/>
            <a:ext cx="4330700"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86EF2081-6B3B-D4D6-FF5E-A07BFE103A56}"/>
              </a:ext>
            </a:extLst>
          </p:cNvPr>
          <p:cNvSpPr txBox="1"/>
          <p:nvPr/>
        </p:nvSpPr>
        <p:spPr>
          <a:xfrm>
            <a:off x="6252882" y="5261639"/>
            <a:ext cx="5490384" cy="1277273"/>
          </a:xfrm>
          <a:prstGeom prst="rect">
            <a:avLst/>
          </a:prstGeom>
          <a:noFill/>
        </p:spPr>
        <p:txBody>
          <a:bodyPr wrap="square">
            <a:spAutoFit/>
          </a:bodyPr>
          <a:lstStyle/>
          <a:p>
            <a:pPr algn="just"/>
            <a:r>
              <a:rPr lang="en-US" sz="1100" dirty="0">
                <a:latin typeface="Avenir Next LT Pro Demi" panose="020B0704020202020204" pitchFamily="34" charset="0"/>
              </a:rPr>
              <a:t>Prediction market performance. </a:t>
            </a:r>
            <a:r>
              <a:rPr lang="en-US" sz="1100" dirty="0">
                <a:latin typeface="Avenir Next LT Pro" panose="020B0504020202020204" pitchFamily="34" charset="0"/>
              </a:rPr>
              <a:t>Final market prices and survey predictions are shown for the replication of 44 publications from three top psychology journals. The prediction market predicts 29 out of 41 replications correctly, yielding better predictions than a survey carried out before the trading started. Successful replications (16 of 41 replications) are shown in black, and failed replications (25 of 41) are shown in red. Gray symbols are replications that remained unfinished (3 of 44).</a:t>
            </a:r>
            <a:endParaRPr lang="en-GB" sz="1100" dirty="0">
              <a:latin typeface="Avenir Next LT Pro" panose="020B0504020202020204" pitchFamily="34" charset="0"/>
            </a:endParaRPr>
          </a:p>
        </p:txBody>
      </p:sp>
    </p:spTree>
    <p:extLst>
      <p:ext uri="{BB962C8B-B14F-4D97-AF65-F5344CB8AC3E}">
        <p14:creationId xmlns:p14="http://schemas.microsoft.com/office/powerpoint/2010/main" val="51522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7DFF01-988F-693B-C9F9-07A7DD03269F}"/>
              </a:ext>
            </a:extLst>
          </p:cNvPr>
          <p:cNvSpPr>
            <a:spLocks noGrp="1"/>
          </p:cNvSpPr>
          <p:nvPr>
            <p:ph type="sldNum" sz="quarter" idx="12"/>
          </p:nvPr>
        </p:nvSpPr>
        <p:spPr/>
        <p:txBody>
          <a:bodyPr/>
          <a:lstStyle/>
          <a:p>
            <a:fld id="{66A9B1F8-92A3-4701-9D95-2E051ADCF5DA}" type="slidenum">
              <a:rPr lang="en-GB" smtClean="0"/>
              <a:t>6</a:t>
            </a:fld>
            <a:endParaRPr lang="en-GB"/>
          </a:p>
        </p:txBody>
      </p:sp>
      <p:pic>
        <p:nvPicPr>
          <p:cNvPr id="5" name="Picture 4">
            <a:extLst>
              <a:ext uri="{FF2B5EF4-FFF2-40B4-BE49-F238E27FC236}">
                <a16:creationId xmlns:a16="http://schemas.microsoft.com/office/drawing/2014/main" id="{52EFC8D0-BA0C-9BB5-2BBF-6EB626438854}"/>
              </a:ext>
            </a:extLst>
          </p:cNvPr>
          <p:cNvPicPr>
            <a:picLocks noChangeAspect="1"/>
          </p:cNvPicPr>
          <p:nvPr/>
        </p:nvPicPr>
        <p:blipFill>
          <a:blip r:embed="rId3"/>
          <a:stretch>
            <a:fillRect/>
          </a:stretch>
        </p:blipFill>
        <p:spPr>
          <a:xfrm>
            <a:off x="330410" y="409100"/>
            <a:ext cx="3380851" cy="200103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ED85B30-A09D-5730-9283-569E2AF85D97}"/>
              </a:ext>
            </a:extLst>
          </p:cNvPr>
          <p:cNvPicPr>
            <a:picLocks noChangeAspect="1"/>
          </p:cNvPicPr>
          <p:nvPr/>
        </p:nvPicPr>
        <p:blipFill>
          <a:blip r:embed="rId4"/>
          <a:stretch>
            <a:fillRect/>
          </a:stretch>
        </p:blipFill>
        <p:spPr>
          <a:xfrm>
            <a:off x="3803216" y="518118"/>
            <a:ext cx="4677525" cy="15278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271BB5E-5887-8050-DB5D-B800B67B6D0A}"/>
              </a:ext>
            </a:extLst>
          </p:cNvPr>
          <p:cNvPicPr>
            <a:picLocks noChangeAspect="1"/>
          </p:cNvPicPr>
          <p:nvPr/>
        </p:nvPicPr>
        <p:blipFill>
          <a:blip r:embed="rId5"/>
          <a:stretch>
            <a:fillRect/>
          </a:stretch>
        </p:blipFill>
        <p:spPr>
          <a:xfrm>
            <a:off x="8230723" y="3429000"/>
            <a:ext cx="3721093" cy="317724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00DB44F-1992-C1EE-7816-AFD215D6E90E}"/>
              </a:ext>
            </a:extLst>
          </p:cNvPr>
          <p:cNvPicPr>
            <a:picLocks noChangeAspect="1"/>
          </p:cNvPicPr>
          <p:nvPr/>
        </p:nvPicPr>
        <p:blipFill>
          <a:blip r:embed="rId6"/>
          <a:stretch>
            <a:fillRect/>
          </a:stretch>
        </p:blipFill>
        <p:spPr>
          <a:xfrm>
            <a:off x="240184" y="2645267"/>
            <a:ext cx="4498168" cy="23723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7FCC22A-ED2A-49C4-E397-882F8C87D893}"/>
              </a:ext>
            </a:extLst>
          </p:cNvPr>
          <p:cNvPicPr>
            <a:picLocks noChangeAspect="1"/>
          </p:cNvPicPr>
          <p:nvPr/>
        </p:nvPicPr>
        <p:blipFill>
          <a:blip r:embed="rId7"/>
          <a:stretch>
            <a:fillRect/>
          </a:stretch>
        </p:blipFill>
        <p:spPr>
          <a:xfrm>
            <a:off x="8478514" y="390058"/>
            <a:ext cx="3473302" cy="17839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2B139A2B-7AD3-6C5C-E817-91BCB544FEAD}"/>
              </a:ext>
            </a:extLst>
          </p:cNvPr>
          <p:cNvPicPr>
            <a:picLocks noChangeAspect="1"/>
          </p:cNvPicPr>
          <p:nvPr/>
        </p:nvPicPr>
        <p:blipFill>
          <a:blip r:embed="rId8"/>
          <a:stretch>
            <a:fillRect/>
          </a:stretch>
        </p:blipFill>
        <p:spPr>
          <a:xfrm>
            <a:off x="4568602" y="1920246"/>
            <a:ext cx="4145375" cy="23723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218621A2-4F82-042B-A5C1-984924381F1F}"/>
              </a:ext>
            </a:extLst>
          </p:cNvPr>
          <p:cNvPicPr>
            <a:picLocks noChangeAspect="1"/>
          </p:cNvPicPr>
          <p:nvPr/>
        </p:nvPicPr>
        <p:blipFill>
          <a:blip r:embed="rId9"/>
          <a:stretch>
            <a:fillRect/>
          </a:stretch>
        </p:blipFill>
        <p:spPr>
          <a:xfrm>
            <a:off x="4151367" y="4717031"/>
            <a:ext cx="3889266" cy="188921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B2A396C9-DC72-52F9-E38E-73799432B2F6}"/>
              </a:ext>
            </a:extLst>
          </p:cNvPr>
          <p:cNvSpPr txBox="1"/>
          <p:nvPr/>
        </p:nvSpPr>
        <p:spPr>
          <a:xfrm>
            <a:off x="240184" y="5338470"/>
            <a:ext cx="3889266" cy="1015663"/>
          </a:xfrm>
          <a:prstGeom prst="rect">
            <a:avLst/>
          </a:prstGeom>
          <a:noFill/>
        </p:spPr>
        <p:txBody>
          <a:bodyPr wrap="square" rtlCol="0">
            <a:spAutoFit/>
          </a:bodyPr>
          <a:lstStyle/>
          <a:p>
            <a:r>
              <a:rPr lang="en-US" sz="2000" dirty="0">
                <a:latin typeface="Avenir Next LT Pro" panose="020B0504020202020204" pitchFamily="34" charset="0"/>
              </a:rPr>
              <a:t>The idea of using prediction markets for climate is not new, but there have been obstacles.</a:t>
            </a:r>
            <a:endParaRPr lang="en-GB" sz="2000" dirty="0">
              <a:latin typeface="Avenir Next LT Pro" panose="020B0504020202020204" pitchFamily="34" charset="0"/>
            </a:endParaRPr>
          </a:p>
        </p:txBody>
      </p:sp>
    </p:spTree>
    <p:extLst>
      <p:ext uri="{BB962C8B-B14F-4D97-AF65-F5344CB8AC3E}">
        <p14:creationId xmlns:p14="http://schemas.microsoft.com/office/powerpoint/2010/main" val="3694199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FA46F6-A4D4-A5D9-C030-4DE5C6484D1C}"/>
              </a:ext>
            </a:extLst>
          </p:cNvPr>
          <p:cNvSpPr>
            <a:spLocks noGrp="1"/>
          </p:cNvSpPr>
          <p:nvPr>
            <p:ph type="ftr" sz="quarter" idx="11"/>
          </p:nvPr>
        </p:nvSpPr>
        <p:spPr/>
        <p:txBody>
          <a:bodyPr/>
          <a:lstStyle/>
          <a:p>
            <a:r>
              <a:rPr lang="en-US"/>
              <a:t>CRUCIAL: Expert prediction markets for climate risk</a:t>
            </a:r>
            <a:endParaRPr lang="en-GB"/>
          </a:p>
        </p:txBody>
      </p:sp>
      <p:sp>
        <p:nvSpPr>
          <p:cNvPr id="5" name="Slide Number Placeholder 4">
            <a:extLst>
              <a:ext uri="{FF2B5EF4-FFF2-40B4-BE49-F238E27FC236}">
                <a16:creationId xmlns:a16="http://schemas.microsoft.com/office/drawing/2014/main" id="{D90AD689-C0B5-C465-EE79-58E73735E8E6}"/>
              </a:ext>
            </a:extLst>
          </p:cNvPr>
          <p:cNvSpPr>
            <a:spLocks noGrp="1"/>
          </p:cNvSpPr>
          <p:nvPr>
            <p:ph type="sldNum" sz="quarter" idx="12"/>
          </p:nvPr>
        </p:nvSpPr>
        <p:spPr/>
        <p:txBody>
          <a:bodyPr/>
          <a:lstStyle/>
          <a:p>
            <a:fld id="{66A9B1F8-92A3-4701-9D95-2E051ADCF5DA}" type="slidenum">
              <a:rPr lang="en-GB" smtClean="0"/>
              <a:t>7</a:t>
            </a:fld>
            <a:endParaRPr lang="en-GB"/>
          </a:p>
        </p:txBody>
      </p:sp>
      <p:pic>
        <p:nvPicPr>
          <p:cNvPr id="7" name="Picture 6">
            <a:extLst>
              <a:ext uri="{FF2B5EF4-FFF2-40B4-BE49-F238E27FC236}">
                <a16:creationId xmlns:a16="http://schemas.microsoft.com/office/drawing/2014/main" id="{05E8E0A1-1651-06BF-1605-CCB43CF059B3}"/>
              </a:ext>
            </a:extLst>
          </p:cNvPr>
          <p:cNvPicPr>
            <a:picLocks noChangeAspect="1"/>
          </p:cNvPicPr>
          <p:nvPr/>
        </p:nvPicPr>
        <p:blipFill>
          <a:blip r:embed="rId3"/>
          <a:stretch>
            <a:fillRect/>
          </a:stretch>
        </p:blipFill>
        <p:spPr>
          <a:xfrm>
            <a:off x="253555" y="288460"/>
            <a:ext cx="3346207" cy="974025"/>
          </a:xfrm>
          <a:prstGeom prst="rect">
            <a:avLst/>
          </a:prstGeom>
        </p:spPr>
      </p:pic>
      <p:sp>
        <p:nvSpPr>
          <p:cNvPr id="10" name="TextBox 9">
            <a:extLst>
              <a:ext uri="{FF2B5EF4-FFF2-40B4-BE49-F238E27FC236}">
                <a16:creationId xmlns:a16="http://schemas.microsoft.com/office/drawing/2014/main" id="{F3F81D8B-E031-79D5-0EB6-CF680958696A}"/>
              </a:ext>
            </a:extLst>
          </p:cNvPr>
          <p:cNvSpPr txBox="1"/>
          <p:nvPr/>
        </p:nvSpPr>
        <p:spPr>
          <a:xfrm>
            <a:off x="135250" y="1676340"/>
            <a:ext cx="3464512" cy="4708981"/>
          </a:xfrm>
          <a:prstGeom prst="rect">
            <a:avLst/>
          </a:prstGeom>
          <a:noFill/>
        </p:spPr>
        <p:txBody>
          <a:bodyPr wrap="square" rtlCol="0">
            <a:spAutoFit/>
          </a:bodyPr>
          <a:lstStyle/>
          <a:p>
            <a:r>
              <a:rPr lang="en-US" sz="2000" dirty="0">
                <a:latin typeface="Avenir Next LT Pro" panose="020B0504020202020204" pitchFamily="34" charset="0"/>
              </a:rPr>
              <a:t>Early experiment with a prediction market for year ahead global temperature.</a:t>
            </a:r>
          </a:p>
          <a:p>
            <a:endParaRPr lang="en-US" sz="2000" dirty="0">
              <a:latin typeface="Avenir Next LT Pro" panose="020B0504020202020204" pitchFamily="34" charset="0"/>
            </a:endParaRPr>
          </a:p>
          <a:p>
            <a:r>
              <a:rPr lang="en-US" sz="2000" dirty="0">
                <a:latin typeface="Avenir Next LT Pro" panose="020B0504020202020204" pitchFamily="34" charset="0"/>
              </a:rPr>
              <a:t>Temperature anomaly was partitioned into 0.05°C intervals.</a:t>
            </a:r>
          </a:p>
          <a:p>
            <a:endParaRPr lang="en-US" sz="2000" dirty="0">
              <a:latin typeface="Avenir Next LT Pro" panose="020B0504020202020204" pitchFamily="34" charset="0"/>
            </a:endParaRPr>
          </a:p>
          <a:p>
            <a:r>
              <a:rPr lang="en-US" sz="2000" dirty="0">
                <a:latin typeface="Avenir Next LT Pro" panose="020B0504020202020204" pitchFamily="34" charset="0"/>
              </a:rPr>
              <a:t>Used the </a:t>
            </a:r>
            <a:r>
              <a:rPr lang="en-US" sz="2000" dirty="0" err="1">
                <a:latin typeface="Avenir Next LT Pro" panose="020B0504020202020204" pitchFamily="34" charset="0"/>
              </a:rPr>
              <a:t>inTrade</a:t>
            </a:r>
            <a:r>
              <a:rPr lang="en-US" sz="2000" dirty="0">
                <a:latin typeface="Avenir Next LT Pro" panose="020B0504020202020204" pitchFamily="34" charset="0"/>
              </a:rPr>
              <a:t> platform, with a </a:t>
            </a:r>
            <a:r>
              <a:rPr lang="en-US" sz="2000" i="1" dirty="0">
                <a:latin typeface="Avenir Next LT Pro" panose="020B0504020202020204" pitchFamily="34" charset="0"/>
              </a:rPr>
              <a:t>continuous double auction</a:t>
            </a:r>
            <a:r>
              <a:rPr lang="en-US" sz="2000" dirty="0">
                <a:latin typeface="Avenir Next LT Pro" panose="020B0504020202020204" pitchFamily="34" charset="0"/>
              </a:rPr>
              <a:t>.</a:t>
            </a:r>
          </a:p>
          <a:p>
            <a:endParaRPr lang="en-US" sz="2000" dirty="0">
              <a:latin typeface="Avenir Next LT Pro" panose="020B0504020202020204" pitchFamily="34" charset="0"/>
            </a:endParaRPr>
          </a:p>
          <a:p>
            <a:r>
              <a:rPr lang="en-US" sz="2000" dirty="0">
                <a:latin typeface="Avenir Next LT Pro" panose="020B0504020202020204" pitchFamily="34" charset="0"/>
              </a:rPr>
              <a:t>Suffered from high “bid-ask” spreads and low volume: a.k.a. </a:t>
            </a:r>
            <a:r>
              <a:rPr lang="en-US" sz="2000" u="sng" dirty="0">
                <a:latin typeface="Avenir Next LT Pro" panose="020B0504020202020204" pitchFamily="34" charset="0"/>
              </a:rPr>
              <a:t>low liquidity</a:t>
            </a:r>
          </a:p>
        </p:txBody>
      </p:sp>
      <p:pic>
        <p:nvPicPr>
          <p:cNvPr id="13" name="Picture 12">
            <a:extLst>
              <a:ext uri="{FF2B5EF4-FFF2-40B4-BE49-F238E27FC236}">
                <a16:creationId xmlns:a16="http://schemas.microsoft.com/office/drawing/2014/main" id="{8F364A26-DF8C-1642-A0CE-4D70AFE9154E}"/>
              </a:ext>
            </a:extLst>
          </p:cNvPr>
          <p:cNvPicPr>
            <a:picLocks noChangeAspect="1"/>
          </p:cNvPicPr>
          <p:nvPr/>
        </p:nvPicPr>
        <p:blipFill>
          <a:blip r:embed="rId4"/>
          <a:stretch>
            <a:fillRect/>
          </a:stretch>
        </p:blipFill>
        <p:spPr>
          <a:xfrm>
            <a:off x="3718067" y="206199"/>
            <a:ext cx="8220378" cy="6445602"/>
          </a:xfrm>
          <a:prstGeom prst="rect">
            <a:avLst/>
          </a:prstGeom>
        </p:spPr>
      </p:pic>
    </p:spTree>
    <p:extLst>
      <p:ext uri="{BB962C8B-B14F-4D97-AF65-F5344CB8AC3E}">
        <p14:creationId xmlns:p14="http://schemas.microsoft.com/office/powerpoint/2010/main" val="12403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CE5ECB2-6A94-B268-E1D9-9EE6B5210707}"/>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6265" b="8750"/>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C41B15B7-861B-E9E1-271F-0C6A43F578D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6A9B1F8-92A3-4701-9D95-2E051ADCF5DA}" type="slidenum">
              <a:rPr lang="en-US">
                <a:solidFill>
                  <a:srgbClr val="FFFFFF"/>
                </a:solidFill>
              </a:rPr>
              <a:pPr>
                <a:spcAft>
                  <a:spcPts val="600"/>
                </a:spcAft>
              </a:pPr>
              <a:t>8</a:t>
            </a:fld>
            <a:endParaRPr lang="en-US">
              <a:solidFill>
                <a:srgbClr val="FFFFFF"/>
              </a:solidFill>
            </a:endParaRPr>
          </a:p>
        </p:txBody>
      </p:sp>
      <p:sp>
        <p:nvSpPr>
          <p:cNvPr id="7" name="TextBox 6">
            <a:extLst>
              <a:ext uri="{FF2B5EF4-FFF2-40B4-BE49-F238E27FC236}">
                <a16:creationId xmlns:a16="http://schemas.microsoft.com/office/drawing/2014/main" id="{F4A5AFD0-4C8B-3FC2-AD36-285C90A12ABB}"/>
              </a:ext>
            </a:extLst>
          </p:cNvPr>
          <p:cNvSpPr txBox="1"/>
          <p:nvPr/>
        </p:nvSpPr>
        <p:spPr>
          <a:xfrm>
            <a:off x="838200" y="1827828"/>
            <a:ext cx="11187953" cy="4893647"/>
          </a:xfrm>
          <a:prstGeom prst="rect">
            <a:avLst/>
          </a:prstGeom>
          <a:noFill/>
        </p:spPr>
        <p:txBody>
          <a:bodyPr wrap="square" rtlCol="0">
            <a:spAutoFit/>
          </a:bodyPr>
          <a:lstStyle/>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Many prediction markets use </a:t>
            </a:r>
            <a:r>
              <a:rPr lang="en-US" sz="2800" i="1" dirty="0">
                <a:latin typeface="Avenir Next LT Pro" panose="020B0504020202020204" pitchFamily="34" charset="0"/>
              </a:rPr>
              <a:t>continuous double-sided auctions.</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Buyers are matched directly with sellers.</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Rewards of informed participants come from losses of uninformed ones (zero or negative sum). </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Uninformed (or unlucky) participants essential.</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Failure to attract them causes low liquidity.</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An </a:t>
            </a:r>
            <a:r>
              <a:rPr lang="en-US" sz="2800" i="1" dirty="0">
                <a:latin typeface="Avenir Next LT Pro" panose="020B0504020202020204" pitchFamily="34" charset="0"/>
              </a:rPr>
              <a:t>automated market maker</a:t>
            </a:r>
            <a:r>
              <a:rPr lang="en-US" sz="2800" dirty="0">
                <a:latin typeface="Avenir Next LT Pro" panose="020B0504020202020204" pitchFamily="34" charset="0"/>
              </a:rPr>
              <a:t> (AMM) will always trade.</a:t>
            </a:r>
          </a:p>
          <a:p>
            <a:pPr marL="457200" indent="-457200">
              <a:spcBef>
                <a:spcPts val="1200"/>
              </a:spcBef>
              <a:buFont typeface="Wingdings" panose="05000000000000000000" pitchFamily="2" charset="2"/>
              <a:buChar char="§"/>
            </a:pPr>
            <a:r>
              <a:rPr lang="en-US" sz="2800" dirty="0">
                <a:latin typeface="Avenir Next LT Pro" panose="020B0504020202020204" pitchFamily="34" charset="0"/>
              </a:rPr>
              <a:t>Subsidised AMM will lose money for good information.</a:t>
            </a:r>
          </a:p>
          <a:p>
            <a:endParaRPr lang="en-US" sz="2800" dirty="0">
              <a:latin typeface="Avenir Next LT Pro" panose="020B0504020202020204" pitchFamily="34" charset="0"/>
            </a:endParaRPr>
          </a:p>
        </p:txBody>
      </p:sp>
      <p:sp>
        <p:nvSpPr>
          <p:cNvPr id="14" name="TextBox 13">
            <a:extLst>
              <a:ext uri="{FF2B5EF4-FFF2-40B4-BE49-F238E27FC236}">
                <a16:creationId xmlns:a16="http://schemas.microsoft.com/office/drawing/2014/main" id="{DB55A22E-204D-3193-6DD6-CF17B1666F0F}"/>
              </a:ext>
            </a:extLst>
          </p:cNvPr>
          <p:cNvSpPr txBox="1"/>
          <p:nvPr/>
        </p:nvSpPr>
        <p:spPr>
          <a:xfrm>
            <a:off x="255494" y="460688"/>
            <a:ext cx="11098306" cy="769441"/>
          </a:xfrm>
          <a:prstGeom prst="rect">
            <a:avLst/>
          </a:prstGeom>
          <a:noFill/>
        </p:spPr>
        <p:txBody>
          <a:bodyPr wrap="square" rtlCol="0">
            <a:spAutoFit/>
          </a:bodyPr>
          <a:lstStyle/>
          <a:p>
            <a:r>
              <a:rPr lang="en-US" sz="4400" dirty="0">
                <a:latin typeface="Avenir Next LT Pro Light" panose="020B0304020202020204" pitchFamily="34" charset="0"/>
              </a:rPr>
              <a:t>Overcoming the liquidity problem</a:t>
            </a:r>
          </a:p>
        </p:txBody>
      </p:sp>
    </p:spTree>
    <p:extLst>
      <p:ext uri="{BB962C8B-B14F-4D97-AF65-F5344CB8AC3E}">
        <p14:creationId xmlns:p14="http://schemas.microsoft.com/office/powerpoint/2010/main" val="4227977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0DABB4-C03D-D92D-F4A5-3C14468F05A0}"/>
              </a:ext>
            </a:extLst>
          </p:cNvPr>
          <p:cNvSpPr/>
          <p:nvPr/>
        </p:nvSpPr>
        <p:spPr>
          <a:xfrm>
            <a:off x="684029" y="1434042"/>
            <a:ext cx="4626758" cy="398991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C41B15B7-861B-E9E1-271F-0C6A43F578D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6A9B1F8-92A3-4701-9D95-2E051ADCF5DA}" type="slidenum">
              <a:rPr lang="en-US">
                <a:solidFill>
                  <a:srgbClr val="FFFFFF"/>
                </a:solidFill>
              </a:rPr>
              <a:pPr>
                <a:spcAft>
                  <a:spcPts val="600"/>
                </a:spcAft>
              </a:pPr>
              <a:t>9</a:t>
            </a:fld>
            <a:endParaRPr lang="en-US">
              <a:solidFill>
                <a:srgbClr val="FFFFFF"/>
              </a:solidFill>
            </a:endParaRPr>
          </a:p>
        </p:txBody>
      </p:sp>
      <p:pic>
        <p:nvPicPr>
          <p:cNvPr id="6" name="Picture 5">
            <a:extLst>
              <a:ext uri="{FF2B5EF4-FFF2-40B4-BE49-F238E27FC236}">
                <a16:creationId xmlns:a16="http://schemas.microsoft.com/office/drawing/2014/main" id="{6DFC57F5-9685-D25D-3F29-00DDD7CECA1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18328" y="330198"/>
            <a:ext cx="6400800" cy="6391275"/>
          </a:xfrm>
          <a:prstGeom prst="rect">
            <a:avLst/>
          </a:prstGeom>
        </p:spPr>
      </p:pic>
      <p:sp>
        <p:nvSpPr>
          <p:cNvPr id="7" name="TextBox 6">
            <a:extLst>
              <a:ext uri="{FF2B5EF4-FFF2-40B4-BE49-F238E27FC236}">
                <a16:creationId xmlns:a16="http://schemas.microsoft.com/office/drawing/2014/main" id="{0A887254-4FA3-E2FE-6492-0371166FC563}"/>
              </a:ext>
            </a:extLst>
          </p:cNvPr>
          <p:cNvSpPr txBox="1"/>
          <p:nvPr/>
        </p:nvSpPr>
        <p:spPr>
          <a:xfrm>
            <a:off x="7003253" y="1526320"/>
            <a:ext cx="2784390" cy="1569660"/>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Area above the curve is the net loss the market maker will suffer </a:t>
            </a:r>
            <a:r>
              <a:rPr lang="en-US" sz="1600" i="1" dirty="0">
                <a:solidFill>
                  <a:schemeClr val="bg1"/>
                </a:solidFill>
                <a:latin typeface="Avenir Next LT Pro" panose="020B0504020202020204" pitchFamily="34" charset="0"/>
              </a:rPr>
              <a:t>if</a:t>
            </a:r>
            <a:r>
              <a:rPr lang="en-US" sz="1600" dirty="0">
                <a:solidFill>
                  <a:schemeClr val="bg1"/>
                </a:solidFill>
                <a:latin typeface="Avenir Next LT Pro" panose="020B0504020202020204" pitchFamily="34" charset="0"/>
              </a:rPr>
              <a:t> the outcome occurs.</a:t>
            </a:r>
          </a:p>
          <a:p>
            <a:endParaRPr lang="en-US" sz="1600" dirty="0">
              <a:solidFill>
                <a:schemeClr val="bg1"/>
              </a:solidFill>
              <a:latin typeface="Avenir Next LT Pro" panose="020B0504020202020204" pitchFamily="34" charset="0"/>
            </a:endParaRPr>
          </a:p>
          <a:p>
            <a:r>
              <a:rPr lang="en-US" sz="1600" dirty="0">
                <a:solidFill>
                  <a:schemeClr val="bg1"/>
                </a:solidFill>
                <a:latin typeface="Avenir Next LT Pro" panose="020B0504020202020204" pitchFamily="34" charset="0"/>
              </a:rPr>
              <a:t>This area is bounded.</a:t>
            </a:r>
            <a:endParaRPr lang="en-GB" sz="1600" dirty="0">
              <a:solidFill>
                <a:schemeClr val="bg1"/>
              </a:solidFill>
              <a:latin typeface="Avenir Next LT Pro" panose="020B0504020202020204" pitchFamily="34" charset="0"/>
            </a:endParaRPr>
          </a:p>
        </p:txBody>
      </p:sp>
      <p:sp>
        <p:nvSpPr>
          <p:cNvPr id="8" name="TextBox 7">
            <a:extLst>
              <a:ext uri="{FF2B5EF4-FFF2-40B4-BE49-F238E27FC236}">
                <a16:creationId xmlns:a16="http://schemas.microsoft.com/office/drawing/2014/main" id="{F82579AA-FAA3-58BB-40ED-6B201795C450}"/>
              </a:ext>
            </a:extLst>
          </p:cNvPr>
          <p:cNvSpPr txBox="1"/>
          <p:nvPr/>
        </p:nvSpPr>
        <p:spPr>
          <a:xfrm>
            <a:off x="9110759" y="4187556"/>
            <a:ext cx="2397211" cy="1077218"/>
          </a:xfrm>
          <a:prstGeom prst="rect">
            <a:avLst/>
          </a:prstGeom>
          <a:noFill/>
        </p:spPr>
        <p:txBody>
          <a:bodyPr wrap="square" rtlCol="0">
            <a:spAutoFit/>
          </a:bodyPr>
          <a:lstStyle/>
          <a:p>
            <a:r>
              <a:rPr lang="en-US" sz="1600" dirty="0">
                <a:latin typeface="Avenir Next LT Pro" panose="020B0504020202020204" pitchFamily="34" charset="0"/>
              </a:rPr>
              <a:t>Area under the curve is the amount the market maker receives for selling contracts.</a:t>
            </a:r>
            <a:endParaRPr lang="en-GB" sz="1600" dirty="0">
              <a:latin typeface="Avenir Next LT Pro" panose="020B0504020202020204" pitchFamily="34" charset="0"/>
            </a:endParaRPr>
          </a:p>
        </p:txBody>
      </p:sp>
      <p:sp>
        <p:nvSpPr>
          <p:cNvPr id="9" name="TextBox 8">
            <a:extLst>
              <a:ext uri="{FF2B5EF4-FFF2-40B4-BE49-F238E27FC236}">
                <a16:creationId xmlns:a16="http://schemas.microsoft.com/office/drawing/2014/main" id="{970F5452-CA55-10EB-8D63-FC34E34102D0}"/>
              </a:ext>
            </a:extLst>
          </p:cNvPr>
          <p:cNvSpPr txBox="1"/>
          <p:nvPr/>
        </p:nvSpPr>
        <p:spPr>
          <a:xfrm>
            <a:off x="772357" y="178068"/>
            <a:ext cx="10534876" cy="646331"/>
          </a:xfrm>
          <a:prstGeom prst="rect">
            <a:avLst/>
          </a:prstGeom>
          <a:noFill/>
        </p:spPr>
        <p:txBody>
          <a:bodyPr wrap="square" rtlCol="0">
            <a:spAutoFit/>
          </a:bodyPr>
          <a:lstStyle/>
          <a:p>
            <a:r>
              <a:rPr lang="en-US" sz="3600" dirty="0">
                <a:latin typeface="Avenir Next LT Pro Light" panose="020B0304020202020204" pitchFamily="34" charset="0"/>
              </a:rPr>
              <a:t>Logarithmic market scoring rule (LMSR)</a:t>
            </a:r>
            <a:endParaRPr lang="en-GB" sz="3600" dirty="0">
              <a:latin typeface="Avenir Next LT Pro Light" panose="020B0304020202020204" pitchFamily="34" charset="0"/>
            </a:endParaRPr>
          </a:p>
        </p:txBody>
      </p:sp>
      <p:sp>
        <p:nvSpPr>
          <p:cNvPr id="10" name="TextBox 9">
            <a:extLst>
              <a:ext uri="{FF2B5EF4-FFF2-40B4-BE49-F238E27FC236}">
                <a16:creationId xmlns:a16="http://schemas.microsoft.com/office/drawing/2014/main" id="{7D3B95E9-9EB1-DAFE-9DCF-D72F62A533F6}"/>
              </a:ext>
            </a:extLst>
          </p:cNvPr>
          <p:cNvSpPr txBox="1"/>
          <p:nvPr/>
        </p:nvSpPr>
        <p:spPr>
          <a:xfrm>
            <a:off x="1026399" y="1786899"/>
            <a:ext cx="4136995" cy="3477875"/>
          </a:xfrm>
          <a:prstGeom prst="rect">
            <a:avLst/>
          </a:prstGeom>
          <a:noFill/>
          <a:ln>
            <a:noFill/>
          </a:ln>
        </p:spPr>
        <p:txBody>
          <a:bodyPr wrap="square" rtlCol="0">
            <a:spAutoFit/>
          </a:bodyPr>
          <a:lstStyle/>
          <a:p>
            <a:pPr marL="285750" indent="-285750">
              <a:spcBef>
                <a:spcPts val="1200"/>
              </a:spcBef>
              <a:buFont typeface="Wingdings" panose="05000000000000000000" pitchFamily="2" charset="2"/>
              <a:buChar char="§"/>
            </a:pPr>
            <a:r>
              <a:rPr lang="en-US" sz="2000" dirty="0">
                <a:latin typeface="Avenir Next LT Pro" panose="020B0504020202020204" pitchFamily="34" charset="0"/>
              </a:rPr>
              <a:t>algorithmic market maker will always buy and sell outcomes</a:t>
            </a:r>
          </a:p>
          <a:p>
            <a:pPr marL="285750" indent="-285750">
              <a:spcBef>
                <a:spcPts val="1200"/>
              </a:spcBef>
              <a:buFont typeface="Wingdings" panose="05000000000000000000" pitchFamily="2" charset="2"/>
              <a:buChar char="§"/>
            </a:pPr>
            <a:r>
              <a:rPr lang="en-US" sz="2000" dirty="0">
                <a:latin typeface="Avenir Next LT Pro" panose="020B0504020202020204" pitchFamily="34" charset="0"/>
              </a:rPr>
              <a:t>quotes prices based on its relative exposure</a:t>
            </a:r>
          </a:p>
          <a:p>
            <a:pPr marL="285750" indent="-285750">
              <a:spcBef>
                <a:spcPts val="1200"/>
              </a:spcBef>
              <a:buFont typeface="Wingdings" panose="05000000000000000000" pitchFamily="2" charset="2"/>
              <a:buChar char="§"/>
            </a:pPr>
            <a:r>
              <a:rPr lang="en-US" sz="2000" dirty="0">
                <a:latin typeface="Avenir Next LT Pro" panose="020B0504020202020204" pitchFamily="34" charset="0"/>
              </a:rPr>
              <a:t>prices between 0.00 and 1.00. </a:t>
            </a:r>
          </a:p>
          <a:p>
            <a:pPr marL="285750" indent="-285750">
              <a:spcBef>
                <a:spcPts val="1200"/>
              </a:spcBef>
              <a:buFont typeface="Wingdings" panose="05000000000000000000" pitchFamily="2" charset="2"/>
              <a:buChar char="§"/>
            </a:pPr>
            <a:r>
              <a:rPr lang="en-US" sz="2000" dirty="0">
                <a:latin typeface="Avenir Next LT Pro" panose="020B0504020202020204" pitchFamily="34" charset="0"/>
              </a:rPr>
              <a:t>market maker’s maximum net loss is bounded</a:t>
            </a:r>
          </a:p>
          <a:p>
            <a:pPr marL="285750" indent="-285750">
              <a:spcBef>
                <a:spcPts val="1200"/>
              </a:spcBef>
              <a:buFont typeface="Wingdings" panose="05000000000000000000" pitchFamily="2" charset="2"/>
              <a:buChar char="§"/>
            </a:pPr>
            <a:r>
              <a:rPr lang="en-US" sz="2000" dirty="0">
                <a:latin typeface="Avenir Next LT Pro" panose="020B0504020202020204" pitchFamily="34" charset="0"/>
              </a:rPr>
              <a:t>rewards linear in the </a:t>
            </a:r>
            <a:r>
              <a:rPr lang="en-US" sz="2000" i="1" dirty="0">
                <a:latin typeface="Avenir Next LT Pro" panose="020B0504020202020204" pitchFamily="34" charset="0"/>
              </a:rPr>
              <a:t>logarithmic score</a:t>
            </a:r>
            <a:endParaRPr lang="en-US" sz="2000" dirty="0">
              <a:latin typeface="Avenir Next LT Pro" panose="020B0504020202020204" pitchFamily="34" charset="0"/>
            </a:endParaRPr>
          </a:p>
        </p:txBody>
      </p:sp>
      <p:sp>
        <p:nvSpPr>
          <p:cNvPr id="11" name="TextBox 10">
            <a:extLst>
              <a:ext uri="{FF2B5EF4-FFF2-40B4-BE49-F238E27FC236}">
                <a16:creationId xmlns:a16="http://schemas.microsoft.com/office/drawing/2014/main" id="{C3F4F172-5389-D062-D20E-4A4E3439682C}"/>
              </a:ext>
            </a:extLst>
          </p:cNvPr>
          <p:cNvSpPr txBox="1"/>
          <p:nvPr/>
        </p:nvSpPr>
        <p:spPr>
          <a:xfrm>
            <a:off x="519407" y="6181261"/>
            <a:ext cx="5518208" cy="540212"/>
          </a:xfrm>
          <a:prstGeom prst="rect">
            <a:avLst/>
          </a:prstGeom>
          <a:noFill/>
        </p:spPr>
        <p:txBody>
          <a:bodyPr wrap="square" rtlCol="0">
            <a:spAutoFit/>
          </a:bodyPr>
          <a:lstStyle/>
          <a:p>
            <a:pPr algn="just">
              <a:lnSpc>
                <a:spcPct val="107000"/>
              </a:lnSpc>
              <a:spcAft>
                <a:spcPts val="800"/>
              </a:spcAft>
            </a:pPr>
            <a:r>
              <a:rPr lang="en-GB" sz="1400" dirty="0">
                <a:effectLst/>
                <a:latin typeface="Avenir Next LT Pro" panose="020B0504020202020204" pitchFamily="34" charset="0"/>
                <a:ea typeface="Calibri" panose="020F0502020204030204" pitchFamily="34" charset="0"/>
                <a:cs typeface="Times New Roman" panose="02020603050405020304" pitchFamily="18" charset="0"/>
              </a:rPr>
              <a:t>Hanson, Robin. "Combinatorial information market design." Information Systems Frontiers 5.1 (2003): 107-119.</a:t>
            </a:r>
          </a:p>
        </p:txBody>
      </p:sp>
    </p:spTree>
    <p:extLst>
      <p:ext uri="{BB962C8B-B14F-4D97-AF65-F5344CB8AC3E}">
        <p14:creationId xmlns:p14="http://schemas.microsoft.com/office/powerpoint/2010/main" val="1821184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84063</TotalTime>
  <Words>1776</Words>
  <Application>Microsoft Office PowerPoint</Application>
  <PresentationFormat>Widescreen</PresentationFormat>
  <Paragraphs>191</Paragraphs>
  <Slides>20</Slides>
  <Notes>15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Avenir Next LT Pro</vt:lpstr>
      <vt:lpstr>Avenir Next LT Pro Demi</vt:lpstr>
      <vt:lpstr>Avenir Next LT Pro Light</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hurricane activity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Climate-related Financial Risk Disclosure</dc:title>
  <dc:creator>Mark Roulston</dc:creator>
  <cp:lastModifiedBy>Mark Roulston</cp:lastModifiedBy>
  <cp:revision>1351</cp:revision>
  <cp:lastPrinted>2023-01-23T10:02:51Z</cp:lastPrinted>
  <dcterms:created xsi:type="dcterms:W3CDTF">2021-03-18T07:45:39Z</dcterms:created>
  <dcterms:modified xsi:type="dcterms:W3CDTF">2024-09-17T10:18:21Z</dcterms:modified>
</cp:coreProperties>
</file>